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FF2600"/>
        </a:solidFill>
        <a:effectLst/>
        <a:uFillTx/>
        <a:latin typeface="+mn-lt"/>
        <a:ea typeface="+mn-ea"/>
        <a:cs typeface="+mn-cs"/>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FF2600"/>
        </a:solidFill>
        <a:effectLst/>
        <a:uFillTx/>
        <a:latin typeface="+mn-lt"/>
        <a:ea typeface="+mn-ea"/>
        <a:cs typeface="+mn-cs"/>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FF2600"/>
        </a:solidFill>
        <a:effectLst/>
        <a:uFillTx/>
        <a:latin typeface="+mn-lt"/>
        <a:ea typeface="+mn-ea"/>
        <a:cs typeface="+mn-cs"/>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FF2600"/>
        </a:solidFill>
        <a:effectLst/>
        <a:uFillTx/>
        <a:latin typeface="+mn-lt"/>
        <a:ea typeface="+mn-ea"/>
        <a:cs typeface="+mn-cs"/>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FF2600"/>
        </a:solidFill>
        <a:effectLst/>
        <a:uFillTx/>
        <a:latin typeface="+mn-lt"/>
        <a:ea typeface="+mn-ea"/>
        <a:cs typeface="+mn-cs"/>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FF2600"/>
        </a:solidFill>
        <a:effectLst/>
        <a:uFillTx/>
        <a:latin typeface="+mn-lt"/>
        <a:ea typeface="+mn-ea"/>
        <a:cs typeface="+mn-cs"/>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FF2600"/>
        </a:solidFill>
        <a:effectLst/>
        <a:uFillTx/>
        <a:latin typeface="+mn-lt"/>
        <a:ea typeface="+mn-ea"/>
        <a:cs typeface="+mn-cs"/>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FF2600"/>
        </a:solidFill>
        <a:effectLst/>
        <a:uFillTx/>
        <a:latin typeface="+mn-lt"/>
        <a:ea typeface="+mn-ea"/>
        <a:cs typeface="+mn-cs"/>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FF2600"/>
        </a:solidFill>
        <a:effectLst/>
        <a:uFillTx/>
        <a:latin typeface="+mn-lt"/>
        <a:ea typeface="+mn-ea"/>
        <a:cs typeface="+mn-cs"/>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Col>
    <a:lastRow>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254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Row>
  </a:tblStyle>
  <a:tblStyle styleId="{C7B018BB-80A7-4F77-B60F-C8B233D01FF8}" styleName="">
    <a:tblBg/>
    <a:wholeTbl>
      <a:tcTxStyle b="on" i="off">
        <a:fontRef idx="minor">
          <a:srgbClr val="7B867F">
            <a:alpha val="92000"/>
          </a:srgbClr>
        </a:fontRef>
        <a:srgbClr val="7B867F">
          <a:alpha val="92000"/>
        </a:srgbClr>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Col>
    <a:la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Row>
  </a:tblStyle>
  <a:tblStyle styleId="{EEE7283C-3CF3-47DC-8721-378D4A62B228}" styleName="">
    <a:tblBg/>
    <a:wholeTbl>
      <a:tcTxStyle b="off" i="off">
        <a:fontRef idx="minor">
          <a:srgbClr val="546056"/>
        </a:fontRef>
        <a:srgbClr val="546056"/>
      </a:tcTxStyle>
      <a:tcStyle>
        <a:tcBdr>
          <a:left>
            <a:ln w="12700" cap="flat">
              <a:solidFill>
                <a:srgbClr val="B59660"/>
              </a:solidFill>
              <a:prstDash val="solid"/>
              <a:miter lim="400000"/>
            </a:ln>
          </a:left>
          <a:right>
            <a:ln w="12700" cap="flat">
              <a:solidFill>
                <a:srgbClr val="B59660"/>
              </a:solidFill>
              <a:prstDash val="solid"/>
              <a:miter lim="400000"/>
            </a:ln>
          </a:right>
          <a:top>
            <a:ln w="12700" cap="flat">
              <a:solidFill>
                <a:srgbClr val="B59660"/>
              </a:solidFill>
              <a:prstDash val="solid"/>
              <a:miter lim="400000"/>
            </a:ln>
          </a:top>
          <a:bottom>
            <a:ln w="12700" cap="flat">
              <a:solidFill>
                <a:srgbClr val="B59660"/>
              </a:solidFill>
              <a:prstDash val="solid"/>
              <a:miter lim="400000"/>
            </a:ln>
          </a:bottom>
          <a:insideH>
            <a:ln w="12700" cap="flat">
              <a:solidFill>
                <a:srgbClr val="B59660"/>
              </a:solidFill>
              <a:prstDash val="solid"/>
              <a:miter lim="400000"/>
            </a:ln>
          </a:insideH>
          <a:insideV>
            <a:ln w="12700" cap="flat">
              <a:solidFill>
                <a:srgbClr val="B59660"/>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546056"/>
        </a:fontRef>
        <a:srgbClr val="546056"/>
      </a:tcTxStyle>
      <a:tcStyle>
        <a:tcBdr>
          <a:left>
            <a:ln w="12700" cap="flat">
              <a:noFill/>
              <a:miter lim="400000"/>
            </a:ln>
          </a:left>
          <a:right>
            <a:ln w="12700" cap="flat">
              <a:noFill/>
              <a:miter lim="400000"/>
            </a:ln>
          </a:right>
          <a:top>
            <a:ln w="25400" cap="flat">
              <a:solidFill>
                <a:srgbClr val="B5966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F821DB8-F4EB-4A41-A1BA-3FCAFE7338EE}" styleName="">
    <a:tblBg/>
    <a:wholeTbl>
      <a:tcTxStyle b="on" i="off">
        <a:fontRef idx="minor">
          <a:srgbClr val="7B867F">
            <a:alpha val="92000"/>
          </a:srgbClr>
        </a:fontRef>
        <a:srgbClr val="7B867F">
          <a:alpha val="92000"/>
        </a:srgbClr>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070707">
                  <a:alpha val="50000"/>
                </a:srgbClr>
              </a:solidFill>
              <a:prstDash val="solid"/>
              <a:miter lim="400000"/>
            </a:ln>
          </a:left>
          <a:right>
            <a:ln w="25400" cap="flat">
              <a:solidFill>
                <a:srgbClr val="070707">
                  <a:alpha val="5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70707">
                  <a:alpha val="50000"/>
                </a:srgbClr>
              </a:solidFill>
              <a:prstDash val="solid"/>
              <a:miter lim="400000"/>
            </a:ln>
          </a:insideV>
        </a:tcBdr>
        <a:fill>
          <a:solidFill>
            <a:srgbClr val="8F8E8A">
              <a:alpha val="80000"/>
            </a:srgbClr>
          </a:solidFill>
        </a:fill>
      </a:tcStyle>
    </a:firstCol>
    <a:lastRow>
      <a:tcTxStyle b="on" i="off">
        <a:fontRef idx="minor">
          <a:srgbClr val="F5F5EA"/>
        </a:fontRef>
        <a:srgbClr val="F5F5EA"/>
      </a:tcTxStyle>
      <a:tcStyle>
        <a:tcBdr>
          <a:left>
            <a:ln w="12700" cap="flat">
              <a:noFill/>
              <a:miter lim="400000"/>
            </a:ln>
          </a:left>
          <a:right>
            <a:ln w="12700" cap="flat">
              <a:noFill/>
              <a:miter lim="400000"/>
            </a:ln>
          </a:right>
          <a:top>
            <a:ln w="254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254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firstRow>
  </a:tblStyle>
  <a:tblStyle styleId="{33BA23B1-9221-436E-865A-0063620EA4FD}" styleName="">
    <a:tblBg/>
    <a:wholeTbl>
      <a:tcTxStyle b="off"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solidFill>
                <a:srgbClr val="474E49">
                  <a:alpha val="92000"/>
                </a:srgbClr>
              </a:solidFill>
              <a:prstDash val="solid"/>
              <a:miter lim="400000"/>
            </a:ln>
          </a:insideH>
          <a:insideV>
            <a:ln w="12700" cap="flat">
              <a:solidFill>
                <a:srgbClr val="474E49">
                  <a:alpha val="92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C6E72">
              <a:alpha val="11000"/>
            </a:srgbClr>
          </a:solid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solidFill>
            <a:srgbClr val="6C6E72">
              <a:alpha val="80000"/>
            </a:srgbClr>
          </a:solidFill>
        </a:fill>
      </a:tcStyle>
    </a:firstRow>
  </a:tblStyle>
  <a:tblStyle styleId="{2708684C-4D16-4618-839F-0558EEFCDFE6}" styleName="">
    <a:tblBg/>
    <a:wholeTbl>
      <a:tcTxStyle b="off" i="off">
        <a:fontRef idx="minor">
          <a:srgbClr val="546056"/>
        </a:fontRef>
        <a:srgbClr val="546056"/>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BFC0B3">
              <a:alpha val="30000"/>
            </a:srgbClr>
          </a:solidFill>
        </a:fill>
      </a:tcStyle>
    </a:band2H>
    <a:firstCol>
      <a:tcTxStyle b="on" i="off">
        <a:fontRef idx="minor">
          <a:srgbClr val="546056"/>
        </a:fontRef>
        <a:srgbClr val="546056"/>
      </a:tcTxStyle>
      <a:tcStyle>
        <a:tcBdr>
          <a:left>
            <a:ln w="12700" cap="flat">
              <a:noFill/>
              <a:miter lim="400000"/>
            </a:ln>
          </a:left>
          <a:right>
            <a:ln w="12700" cap="flat">
              <a:solidFill>
                <a:srgbClr val="000000"/>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00000"/>
              </a:solidFill>
              <a:custDash>
                <a:ds d="200000" sp="200000"/>
              </a:custDash>
              <a:miter lim="400000"/>
            </a:ln>
          </a:insideV>
        </a:tcBdr>
        <a:fill>
          <a:no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noFill/>
              <a:miter lim="400000"/>
            </a:ln>
          </a:insideV>
        </a:tcBdr>
        <a:fill>
          <a:noFill/>
        </a:fill>
      </a:tcStyle>
    </a:lastRow>
    <a:firstRow>
      <a:tcTxStyle b="on" i="off">
        <a:fontRef idx="minor">
          <a:srgbClr val="546056"/>
        </a:fontRef>
        <a:srgbClr val="546056"/>
      </a:tcTxStyle>
      <a:tcStyle>
        <a:tcBdr>
          <a:left>
            <a:ln w="12700" cap="flat">
              <a:noFill/>
              <a:miter lim="400000"/>
            </a:ln>
          </a:left>
          <a:right>
            <a:ln w="12700" cap="flat">
              <a:noFill/>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1" d="100"/>
          <a:sy n="51" d="100"/>
        </p:scale>
        <p:origin x="-608" y="-12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1143000" y="685800"/>
            <a:ext cx="4572000" cy="3429000"/>
          </a:xfrm>
          <a:prstGeom prst="rect">
            <a:avLst/>
          </a:prstGeom>
        </p:spPr>
        <p:txBody>
          <a:bodyPr/>
          <a:lstStyle/>
          <a:p>
            <a:endParaRPr/>
          </a:p>
        </p:txBody>
      </p:sp>
      <p:sp>
        <p:nvSpPr>
          <p:cNvPr id="129" name="Shape 12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333382581"/>
      </p:ext>
    </p:extLst>
  </p:cSld>
  <p:clrMap bg1="lt1" tx1="dk1" bg2="lt2" tx2="dk2" accent1="accent1" accent2="accent2" accent3="accent3" accent4="accent4" accent5="accent5" accent6="accent6" hlink="hlink" folHlink="folHlink"/>
  <p:notesStyle>
    <a:lvl1pPr defTabSz="457200" latinLnBrk="0">
      <a:lnSpc>
        <a:spcPct val="117999"/>
      </a:lnSpc>
      <a:defRPr sz="2100">
        <a:latin typeface="Helvetica Neue"/>
        <a:ea typeface="Helvetica Neue"/>
        <a:cs typeface="Helvetica Neue"/>
        <a:sym typeface="Helvetica Neue"/>
      </a:defRPr>
    </a:lvl1pPr>
    <a:lvl2pPr indent="228600" defTabSz="457200" latinLnBrk="0">
      <a:lnSpc>
        <a:spcPct val="117999"/>
      </a:lnSpc>
      <a:defRPr sz="2100">
        <a:latin typeface="Helvetica Neue"/>
        <a:ea typeface="Helvetica Neue"/>
        <a:cs typeface="Helvetica Neue"/>
        <a:sym typeface="Helvetica Neue"/>
      </a:defRPr>
    </a:lvl2pPr>
    <a:lvl3pPr indent="457200" defTabSz="457200" latinLnBrk="0">
      <a:lnSpc>
        <a:spcPct val="117999"/>
      </a:lnSpc>
      <a:defRPr sz="2100">
        <a:latin typeface="Helvetica Neue"/>
        <a:ea typeface="Helvetica Neue"/>
        <a:cs typeface="Helvetica Neue"/>
        <a:sym typeface="Helvetica Neue"/>
      </a:defRPr>
    </a:lvl3pPr>
    <a:lvl4pPr indent="685800" defTabSz="457200" latinLnBrk="0">
      <a:lnSpc>
        <a:spcPct val="117999"/>
      </a:lnSpc>
      <a:defRPr sz="2100">
        <a:latin typeface="Helvetica Neue"/>
        <a:ea typeface="Helvetica Neue"/>
        <a:cs typeface="Helvetica Neue"/>
        <a:sym typeface="Helvetica Neue"/>
      </a:defRPr>
    </a:lvl4pPr>
    <a:lvl5pPr indent="914400" defTabSz="457200" latinLnBrk="0">
      <a:lnSpc>
        <a:spcPct val="117999"/>
      </a:lnSpc>
      <a:defRPr sz="2100">
        <a:latin typeface="Helvetica Neue"/>
        <a:ea typeface="Helvetica Neue"/>
        <a:cs typeface="Helvetica Neue"/>
        <a:sym typeface="Helvetica Neue"/>
      </a:defRPr>
    </a:lvl5pPr>
    <a:lvl6pPr indent="1143000" defTabSz="457200" latinLnBrk="0">
      <a:lnSpc>
        <a:spcPct val="117999"/>
      </a:lnSpc>
      <a:defRPr sz="2100">
        <a:latin typeface="Helvetica Neue"/>
        <a:ea typeface="Helvetica Neue"/>
        <a:cs typeface="Helvetica Neue"/>
        <a:sym typeface="Helvetica Neue"/>
      </a:defRPr>
    </a:lvl6pPr>
    <a:lvl7pPr indent="1371600" defTabSz="457200" latinLnBrk="0">
      <a:lnSpc>
        <a:spcPct val="117999"/>
      </a:lnSpc>
      <a:defRPr sz="2100">
        <a:latin typeface="Helvetica Neue"/>
        <a:ea typeface="Helvetica Neue"/>
        <a:cs typeface="Helvetica Neue"/>
        <a:sym typeface="Helvetica Neue"/>
      </a:defRPr>
    </a:lvl7pPr>
    <a:lvl8pPr indent="1600200" defTabSz="457200" latinLnBrk="0">
      <a:lnSpc>
        <a:spcPct val="117999"/>
      </a:lnSpc>
      <a:defRPr sz="2100">
        <a:latin typeface="Helvetica Neue"/>
        <a:ea typeface="Helvetica Neue"/>
        <a:cs typeface="Helvetica Neue"/>
        <a:sym typeface="Helvetica Neue"/>
      </a:defRPr>
    </a:lvl8pPr>
    <a:lvl9pPr indent="1828800" defTabSz="457200" latinLnBrk="0">
      <a:lnSpc>
        <a:spcPct val="117999"/>
      </a:lnSpc>
      <a:defRPr sz="21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s://www.youtube.com/watch?v=fUsCZ46JFNI"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100" b="1" dirty="0" smtClean="0">
                <a:effectLst/>
                <a:latin typeface="Helvetica Neue"/>
                <a:ea typeface="Helvetica Neue"/>
                <a:cs typeface="Helvetica Neue"/>
                <a:sym typeface="Helvetica Neue"/>
              </a:rPr>
              <a:t>INTRO: Pastor Vince has been featuring the parables of Jesus this summer.   Pearl of Great Price, Prodigal Son, Mustard Seed and others, which have all pointed to what the Kingdom of Heaven is like. </a:t>
            </a:r>
            <a:endParaRPr lang="en-US" sz="2100" dirty="0" smtClean="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217809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100" dirty="0" smtClean="0">
                <a:effectLst/>
                <a:latin typeface="Helvetica Neue"/>
                <a:ea typeface="Helvetica Neue"/>
                <a:cs typeface="Helvetica Neue"/>
                <a:sym typeface="Helvetica Neue"/>
              </a:rPr>
              <a:t>And Jesus tells the man to “GO.”  Not only to Go, but to go to the place of being Sent.  The pool of Siloam.  While he is still in the dark.  </a:t>
            </a:r>
          </a:p>
          <a:p>
            <a:endParaRPr lang="en-US" dirty="0"/>
          </a:p>
        </p:txBody>
      </p:sp>
    </p:spTree>
    <p:extLst>
      <p:ext uri="{BB962C8B-B14F-4D97-AF65-F5344CB8AC3E}">
        <p14:creationId xmlns:p14="http://schemas.microsoft.com/office/powerpoint/2010/main" val="2377556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100" dirty="0" smtClean="0">
                <a:effectLst/>
                <a:latin typeface="Helvetica Neue"/>
                <a:ea typeface="Helvetica Neue"/>
                <a:cs typeface="Helvetica Neue"/>
                <a:sym typeface="Helvetica Neue"/>
              </a:rPr>
              <a:t>He has mud and spit all over his face, covering his eyes.  And Jesus tells him to “Go.”  We’re </a:t>
            </a:r>
            <a:r>
              <a:rPr lang="en-US" sz="2100" dirty="0" err="1" smtClean="0">
                <a:effectLst/>
                <a:latin typeface="Helvetica Neue"/>
                <a:ea typeface="Helvetica Neue"/>
                <a:cs typeface="Helvetica Neue"/>
                <a:sym typeface="Helvetica Neue"/>
              </a:rPr>
              <a:t>gonna</a:t>
            </a:r>
            <a:r>
              <a:rPr lang="en-US" sz="2100" dirty="0" smtClean="0">
                <a:effectLst/>
                <a:latin typeface="Helvetica Neue"/>
                <a:ea typeface="Helvetica Neue"/>
                <a:cs typeface="Helvetica Neue"/>
                <a:sym typeface="Helvetica Neue"/>
              </a:rPr>
              <a:t> get back to that.</a:t>
            </a:r>
          </a:p>
          <a:p>
            <a:endParaRPr lang="en-US" dirty="0"/>
          </a:p>
        </p:txBody>
      </p:sp>
    </p:spTree>
    <p:extLst>
      <p:ext uri="{BB962C8B-B14F-4D97-AF65-F5344CB8AC3E}">
        <p14:creationId xmlns:p14="http://schemas.microsoft.com/office/powerpoint/2010/main" val="653506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smtClean="0">
                <a:effectLst/>
                <a:latin typeface="Helvetica Neue"/>
                <a:ea typeface="Helvetica Neue"/>
                <a:cs typeface="Helvetica Neue"/>
                <a:sym typeface="Helvetica Neue"/>
              </a:rPr>
              <a:t>First, it’s important for us to understand that we ARE the blind man from the story.  We all are part of this broken world and we all have had some area that we’ve needed God to touch and to heal … an area where we’ve needed to be made whole, to be restored and delivered.</a:t>
            </a:r>
          </a:p>
          <a:p>
            <a:r>
              <a:rPr lang="en-US" sz="2100" dirty="0" smtClean="0">
                <a:effectLst/>
                <a:latin typeface="Helvetica Neue"/>
                <a:ea typeface="Helvetica Neue"/>
                <a:cs typeface="Helvetica Neue"/>
                <a:sym typeface="Helvetica Neue"/>
              </a:rPr>
              <a:t> </a:t>
            </a:r>
          </a:p>
          <a:p>
            <a:r>
              <a:rPr lang="en-US" sz="2100" dirty="0" smtClean="0">
                <a:effectLst/>
                <a:latin typeface="Helvetica Neue"/>
                <a:ea typeface="Helvetica Neue"/>
                <a:cs typeface="Helvetica Neue"/>
                <a:sym typeface="Helvetica Neue"/>
              </a:rPr>
              <a:t>And just like the blind man in the story, Jesus works in our lives and sends us – even while we’re still in the dark.</a:t>
            </a:r>
          </a:p>
          <a:p>
            <a:endParaRPr lang="en-US" dirty="0"/>
          </a:p>
        </p:txBody>
      </p:sp>
    </p:spTree>
    <p:extLst>
      <p:ext uri="{BB962C8B-B14F-4D97-AF65-F5344CB8AC3E}">
        <p14:creationId xmlns:p14="http://schemas.microsoft.com/office/powerpoint/2010/main" val="4240238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b="1" dirty="0" smtClean="0">
                <a:effectLst/>
                <a:latin typeface="Helvetica Neue"/>
                <a:ea typeface="Helvetica Neue"/>
                <a:cs typeface="Helvetica Neue"/>
                <a:sym typeface="Helvetica Neue"/>
              </a:rPr>
              <a:t>And you know what?  We can do this!  By God’s grace and mercy and in His power and forgiveness, trusting in the One who has touched us and called us … we can ‘GO’ </a:t>
            </a:r>
            <a:endParaRPr lang="en-US" sz="2100" dirty="0" smtClean="0">
              <a:effectLst/>
              <a:latin typeface="Helvetica Neue"/>
              <a:ea typeface="Helvetica Neue"/>
              <a:cs typeface="Helvetica Neue"/>
              <a:sym typeface="Helvetica Neue"/>
            </a:endParaRPr>
          </a:p>
          <a:p>
            <a:r>
              <a:rPr lang="en-US" sz="2100" b="1" dirty="0" smtClean="0">
                <a:effectLst/>
                <a:latin typeface="Helvetica Neue"/>
                <a:ea typeface="Helvetica Neue"/>
                <a:cs typeface="Helvetica Neue"/>
                <a:sym typeface="Helvetica Neue"/>
              </a:rPr>
              <a:t> </a:t>
            </a:r>
            <a:endParaRPr lang="en-US" sz="2100" dirty="0" smtClean="0">
              <a:effectLst/>
              <a:latin typeface="Helvetica Neue"/>
              <a:ea typeface="Helvetica Neue"/>
              <a:cs typeface="Helvetica Neue"/>
              <a:sym typeface="Helvetica Neue"/>
            </a:endParaRPr>
          </a:p>
          <a:p>
            <a:r>
              <a:rPr lang="en-US" sz="2100" b="1" dirty="0" smtClean="0">
                <a:effectLst/>
                <a:latin typeface="Helvetica Neue"/>
                <a:ea typeface="Helvetica Neue"/>
                <a:cs typeface="Helvetica Neue"/>
                <a:sym typeface="Helvetica Neue"/>
              </a:rPr>
              <a:t>Question: </a:t>
            </a:r>
            <a:r>
              <a:rPr lang="en-US" sz="2100" dirty="0" smtClean="0">
                <a:effectLst/>
                <a:latin typeface="Helvetica Neue"/>
                <a:ea typeface="Helvetica Neue"/>
                <a:cs typeface="Helvetica Neue"/>
                <a:sym typeface="Helvetica Neue"/>
              </a:rPr>
              <a:t>Could it be</a:t>
            </a:r>
            <a:r>
              <a:rPr lang="en-US" sz="2100" b="1" dirty="0" smtClean="0">
                <a:effectLst/>
                <a:latin typeface="Helvetica Neue"/>
                <a:ea typeface="Helvetica Neue"/>
                <a:cs typeface="Helvetica Neue"/>
                <a:sym typeface="Helvetica Neue"/>
              </a:rPr>
              <a:t> </a:t>
            </a:r>
            <a:r>
              <a:rPr lang="en-US" sz="2100" dirty="0" smtClean="0">
                <a:effectLst/>
                <a:latin typeface="Helvetica Neue"/>
                <a:ea typeface="Helvetica Neue"/>
                <a:cs typeface="Helvetica Neue"/>
                <a:sym typeface="Helvetica Neue"/>
              </a:rPr>
              <a:t>that the very areas of our brokenness, of our weakness, of our places of need, </a:t>
            </a:r>
            <a:r>
              <a:rPr lang="en-US" sz="2100" b="1" dirty="0" smtClean="0">
                <a:effectLst/>
                <a:latin typeface="Helvetica Neue"/>
                <a:ea typeface="Helvetica Neue"/>
                <a:cs typeface="Helvetica Neue"/>
                <a:sym typeface="Helvetica Neue"/>
              </a:rPr>
              <a:t>… are the very areas that God will use to display His works of glory? Jesus told His disciples that this man was born blind in order to display the works of God.</a:t>
            </a:r>
            <a:endParaRPr lang="en-US" sz="2100" dirty="0" smtClean="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1743104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noRot="1" noChangeAspect="1"/>
          </p:cNvSpPr>
          <p:nvPr>
            <p:ph type="sldImg"/>
          </p:nvPr>
        </p:nvSpPr>
        <p:spPr>
          <a:prstGeom prst="rect">
            <a:avLst/>
          </a:prstGeom>
        </p:spPr>
        <p:txBody>
          <a:bodyPr/>
          <a:lstStyle/>
          <a:p>
            <a:endParaRPr/>
          </a:p>
        </p:txBody>
      </p:sp>
      <p:sp>
        <p:nvSpPr>
          <p:cNvPr id="228" name="Shape 228"/>
          <p:cNvSpPr>
            <a:spLocks noGrp="1"/>
          </p:cNvSpPr>
          <p:nvPr>
            <p:ph type="body" sz="quarter" idx="1"/>
          </p:nvPr>
        </p:nvSpPr>
        <p:spPr>
          <a:prstGeom prst="rect">
            <a:avLst/>
          </a:prstGeom>
        </p:spPr>
        <p:txBody>
          <a:bodyPr/>
          <a:lstStyle/>
          <a:p>
            <a:r>
              <a:rPr lang="en-US" sz="2100" dirty="0" smtClean="0">
                <a:effectLst/>
                <a:latin typeface="Helvetica Neue"/>
                <a:ea typeface="Helvetica Neue"/>
                <a:cs typeface="Helvetica Neue"/>
                <a:sym typeface="Helvetica Neue"/>
              </a:rPr>
              <a:t>But what does that look like, for ….Me, you, our congregation?</a:t>
            </a:r>
          </a:p>
          <a:p>
            <a:r>
              <a:rPr lang="en-US" sz="2100" dirty="0" smtClean="0">
                <a:effectLst/>
                <a:latin typeface="Helvetica Neue"/>
                <a:ea typeface="Helvetica Neue"/>
                <a:cs typeface="Helvetica Neue"/>
                <a:sym typeface="Helvetica Neue"/>
              </a:rPr>
              <a:t>What did it look like for Jesus?  </a:t>
            </a:r>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smtClean="0">
                <a:effectLst/>
                <a:latin typeface="Helvetica Neue"/>
                <a:ea typeface="Helvetica Neue"/>
                <a:cs typeface="Helvetica Neue"/>
                <a:sym typeface="Helvetica Neue"/>
              </a:rPr>
              <a:t>Jesus, the Eternal One, the Alpha and Omega, the Beginning and the End.  The One who exists outside of time, the One who created time is also the Great I AM.</a:t>
            </a:r>
          </a:p>
          <a:p>
            <a:r>
              <a:rPr lang="en-US" sz="2100" dirty="0" smtClean="0">
                <a:effectLst/>
                <a:latin typeface="Helvetica Neue"/>
                <a:ea typeface="Helvetica Neue"/>
                <a:cs typeface="Helvetica Neue"/>
                <a:sym typeface="Helvetica Neue"/>
              </a:rPr>
              <a:t>The passage begins with a tiny word that begins this entire story.  “AS”</a:t>
            </a:r>
          </a:p>
          <a:p>
            <a:r>
              <a:rPr lang="en-US" sz="2100" u="none" strike="noStrike" dirty="0" smtClean="0">
                <a:effectLst/>
                <a:latin typeface="Helvetica Neue"/>
                <a:ea typeface="Helvetica Neue"/>
                <a:cs typeface="Helvetica Neue"/>
                <a:sym typeface="Helvetica Neue"/>
              </a:rPr>
              <a:t> </a:t>
            </a:r>
            <a:endParaRPr lang="en-US" sz="2100" dirty="0" smtClean="0">
              <a:effectLst/>
              <a:latin typeface="Helvetica Neue"/>
              <a:ea typeface="Helvetica Neue"/>
              <a:cs typeface="Helvetica Neue"/>
              <a:sym typeface="Helvetica Neue"/>
            </a:endParaRPr>
          </a:p>
          <a:p>
            <a:r>
              <a:rPr lang="en-US" sz="2100" u="sng" dirty="0" smtClean="0">
                <a:effectLst/>
                <a:latin typeface="Helvetica Neue"/>
                <a:ea typeface="Helvetica Neue"/>
                <a:cs typeface="Helvetica Neue"/>
                <a:sym typeface="Helvetica Neue"/>
              </a:rPr>
              <a:t>AS He went along … in the middle of going.</a:t>
            </a:r>
            <a:r>
              <a:rPr lang="en-US" sz="2100" dirty="0" smtClean="0">
                <a:effectLst/>
                <a:latin typeface="Helvetica Neue"/>
                <a:ea typeface="Helvetica Neue"/>
                <a:cs typeface="Helvetica Neue"/>
                <a:sym typeface="Helvetica Neue"/>
              </a:rPr>
              <a:t>  He is </a:t>
            </a:r>
            <a:r>
              <a:rPr lang="en-US" sz="2100" b="1" u="sng" dirty="0" smtClean="0">
                <a:effectLst/>
                <a:latin typeface="Helvetica Neue"/>
                <a:ea typeface="Helvetica Neue"/>
                <a:cs typeface="Helvetica Neue"/>
                <a:sym typeface="Helvetica Neue"/>
              </a:rPr>
              <a:t>in </a:t>
            </a:r>
            <a:r>
              <a:rPr lang="en-US" sz="2100" dirty="0" smtClean="0">
                <a:effectLst/>
                <a:latin typeface="Helvetica Neue"/>
                <a:ea typeface="Helvetica Neue"/>
                <a:cs typeface="Helvetica Neue"/>
                <a:sym typeface="Helvetica Neue"/>
              </a:rPr>
              <a:t>the moment.  “AS”</a:t>
            </a:r>
          </a:p>
          <a:p>
            <a:r>
              <a:rPr lang="en-US" sz="2100" dirty="0" smtClean="0">
                <a:effectLst/>
                <a:latin typeface="Helvetica Neue"/>
                <a:ea typeface="Helvetica Neue"/>
                <a:cs typeface="Helvetica Neue"/>
                <a:sym typeface="Helvetica Neue"/>
              </a:rPr>
              <a:t>You know we can discipline ourselves to Be in the moment?  To take note of what is with us right now.  Our breathing, the tension in our neck or our jaw?  … the rustle of the leaves in the wind with the smell of grass …</a:t>
            </a:r>
          </a:p>
          <a:p>
            <a:r>
              <a:rPr lang="en-US" sz="2100" dirty="0" smtClean="0">
                <a:effectLst/>
                <a:latin typeface="Helvetica Neue"/>
                <a:ea typeface="Helvetica Neue"/>
                <a:cs typeface="Helvetica Neue"/>
                <a:sym typeface="Helvetica Neue"/>
              </a:rPr>
              <a:t>“As” Jesus was in the moment …</a:t>
            </a:r>
          </a:p>
          <a:p>
            <a:endParaRPr lang="en-US" dirty="0"/>
          </a:p>
        </p:txBody>
      </p:sp>
    </p:spTree>
    <p:extLst>
      <p:ext uri="{BB962C8B-B14F-4D97-AF65-F5344CB8AC3E}">
        <p14:creationId xmlns:p14="http://schemas.microsoft.com/office/powerpoint/2010/main" val="1316527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smtClean="0">
                <a:effectLst/>
                <a:latin typeface="Helvetica Neue"/>
                <a:ea typeface="Helvetica Neue"/>
                <a:cs typeface="Helvetica Neue"/>
                <a:sym typeface="Helvetica Neue"/>
              </a:rPr>
              <a:t>He saw – He attended to… He took note of …. He paid attention to   -  In our world of being inundated with data and information and images and messages, it’s hard to attend to everything.  In fact it’s impossible to take it all in.  Our brain begins shutting things out as ‘noise.’ We have to.  But Jesus was in tune with His Father, and so He was prompted by the Father to SEE.  We can also be in tune with the Father, through the Holy Spirit, to SEE.</a:t>
            </a:r>
          </a:p>
          <a:p>
            <a:r>
              <a:rPr lang="en-US" sz="2100" dirty="0" smtClean="0">
                <a:effectLst/>
                <a:latin typeface="Helvetica Neue"/>
                <a:ea typeface="Helvetica Neue"/>
                <a:cs typeface="Helvetica Neue"/>
                <a:sym typeface="Helvetica Neue"/>
              </a:rPr>
              <a:t>And what did Jesus see?</a:t>
            </a:r>
          </a:p>
          <a:p>
            <a:endParaRPr lang="en-US" dirty="0"/>
          </a:p>
        </p:txBody>
      </p:sp>
    </p:spTree>
    <p:extLst>
      <p:ext uri="{BB962C8B-B14F-4D97-AF65-F5344CB8AC3E}">
        <p14:creationId xmlns:p14="http://schemas.microsoft.com/office/powerpoint/2010/main" val="3743959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smtClean="0">
                <a:effectLst/>
                <a:latin typeface="Helvetica Neue"/>
                <a:ea typeface="Helvetica Neue"/>
                <a:cs typeface="Helvetica Neue"/>
                <a:sym typeface="Helvetica Neue"/>
              </a:rPr>
              <a:t>A MAN.  A PERSON with a need.</a:t>
            </a:r>
          </a:p>
          <a:p>
            <a:r>
              <a:rPr lang="en-US" sz="2100" dirty="0" smtClean="0">
                <a:effectLst/>
                <a:latin typeface="Helvetica Neue"/>
                <a:ea typeface="Helvetica Neue"/>
                <a:cs typeface="Helvetica Neue"/>
                <a:sym typeface="Helvetica Neue"/>
              </a:rPr>
              <a:t>He didn’t see a nuisance, a problem, a lesser being, a sinner.</a:t>
            </a:r>
          </a:p>
          <a:p>
            <a:r>
              <a:rPr lang="en-US" sz="2100" dirty="0" smtClean="0">
                <a:effectLst/>
                <a:latin typeface="Helvetica Neue"/>
                <a:ea typeface="Helvetica Neue"/>
                <a:cs typeface="Helvetica Neue"/>
                <a:sym typeface="Helvetica Neue"/>
              </a:rPr>
              <a:t>No … He saw a person. A person with a need.</a:t>
            </a:r>
          </a:p>
          <a:p>
            <a:r>
              <a:rPr lang="en-US" sz="2100" dirty="0" smtClean="0">
                <a:effectLst/>
                <a:latin typeface="Helvetica Neue"/>
                <a:ea typeface="Helvetica Neue"/>
                <a:cs typeface="Helvetica Neue"/>
                <a:sym typeface="Helvetica Neue"/>
              </a:rPr>
              <a:t> </a:t>
            </a:r>
          </a:p>
          <a:p>
            <a:r>
              <a:rPr lang="en-US" sz="2100" dirty="0" smtClean="0">
                <a:effectLst/>
                <a:latin typeface="Helvetica Neue"/>
                <a:ea typeface="Helvetica Neue"/>
                <a:cs typeface="Helvetica Neue"/>
                <a:sym typeface="Helvetica Neue"/>
              </a:rPr>
              <a:t>The disciples didn’t notice the person, so much as they did the problem – the sinner.  In order for the kingdom of God to infiltrate, influence, impact the world through us – we need to see the people. In the moment, each moment we need to see the ‘people’ God puts in our path – not the drug addict, not the homeless person, not the Muslim, not the Hispanics or the Whites or the political party or…. __________ fill in the blank.  See people for people.  See them as God’s opportunity to display His Works, to glorify the Father.</a:t>
            </a:r>
          </a:p>
          <a:p>
            <a:endParaRPr lang="en-US" dirty="0"/>
          </a:p>
        </p:txBody>
      </p:sp>
    </p:spTree>
    <p:extLst>
      <p:ext uri="{BB962C8B-B14F-4D97-AF65-F5344CB8AC3E}">
        <p14:creationId xmlns:p14="http://schemas.microsoft.com/office/powerpoint/2010/main" val="4250080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100" dirty="0" smtClean="0">
                <a:effectLst/>
                <a:latin typeface="Helvetica Neue"/>
                <a:ea typeface="Helvetica Neue"/>
                <a:cs typeface="Helvetica Neue"/>
                <a:sym typeface="Helvetica Neue"/>
              </a:rPr>
              <a:t>Going while we’re still in the dark is sometimes part of the process.  We don’t have everything all together yet, but we go, by the direction of the Holy Spirit, we go and trust that he is at work in us and through us.  </a:t>
            </a:r>
          </a:p>
          <a:p>
            <a:endParaRPr lang="en-US" dirty="0"/>
          </a:p>
        </p:txBody>
      </p:sp>
    </p:spTree>
    <p:extLst>
      <p:ext uri="{BB962C8B-B14F-4D97-AF65-F5344CB8AC3E}">
        <p14:creationId xmlns:p14="http://schemas.microsoft.com/office/powerpoint/2010/main" val="3148161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smtClean="0">
                <a:effectLst/>
                <a:latin typeface="Helvetica Neue"/>
                <a:ea typeface="Helvetica Neue"/>
                <a:cs typeface="Helvetica Neue"/>
                <a:sym typeface="Helvetica Neue"/>
              </a:rPr>
              <a:t>Next … we need to allow God to use whatever He wants to use to do it.</a:t>
            </a:r>
          </a:p>
          <a:p>
            <a:r>
              <a:rPr lang="en-US" sz="2100" dirty="0" smtClean="0">
                <a:effectLst/>
                <a:latin typeface="Helvetica Neue"/>
                <a:ea typeface="Helvetica Neue"/>
                <a:cs typeface="Helvetica Neue"/>
                <a:sym typeface="Helvetica Neue"/>
              </a:rPr>
              <a:t>If He wants to use Mud &amp; Spit …. </a:t>
            </a:r>
          </a:p>
          <a:p>
            <a:r>
              <a:rPr lang="en-US" sz="2100" dirty="0" smtClean="0">
                <a:effectLst/>
                <a:latin typeface="Helvetica Neue"/>
                <a:ea typeface="Helvetica Neue"/>
                <a:cs typeface="Helvetica Neue"/>
                <a:sym typeface="Helvetica Neue"/>
              </a:rPr>
              <a:t>Mud is uncomfortable, it’s yucky.  It’s humbling.  You can’t remain above it all, or deny it.  It’s the great equalizer. Even more humbling is the idea of being spit on.  Have you ever been spit on?  What emotions does that evoke?  (Mockingbird) </a:t>
            </a:r>
            <a:r>
              <a:rPr lang="en-US" sz="2100" u="sng" dirty="0" smtClean="0">
                <a:effectLst/>
                <a:latin typeface="Helvetica Neue"/>
                <a:ea typeface="Helvetica Neue"/>
                <a:cs typeface="Helvetica Neue"/>
                <a:sym typeface="Helvetica Neue"/>
                <a:hlinkClick r:id="rId3"/>
              </a:rPr>
              <a:t>https://www.youtube.com/watch?v=fUsCZ46JFNI</a:t>
            </a:r>
            <a:r>
              <a:rPr lang="en-US" sz="2100" dirty="0" smtClean="0">
                <a:effectLst/>
                <a:latin typeface="Helvetica Neue"/>
                <a:ea typeface="Helvetica Neue"/>
                <a:cs typeface="Helvetica Neue"/>
                <a:sym typeface="Helvetica Neue"/>
              </a:rPr>
              <a:t> </a:t>
            </a:r>
          </a:p>
          <a:p>
            <a:r>
              <a:rPr lang="en-US" sz="2100" dirty="0" smtClean="0">
                <a:effectLst/>
                <a:latin typeface="Helvetica Neue"/>
                <a:ea typeface="Helvetica Neue"/>
                <a:cs typeface="Helvetica Neue"/>
                <a:sym typeface="Helvetica Neue"/>
              </a:rPr>
              <a:t>Can we allow God to use whatever He wants to use to work in our lives?  Even mud and spit? Circumstances that are unpleasant, humbling.  Can we trust God to use them in our lives to display the works of His glory?  It’s hard!  We don’t like these uncomfortable situations and circumstances.</a:t>
            </a:r>
          </a:p>
          <a:p>
            <a:r>
              <a:rPr lang="en-US" sz="2100" b="1" dirty="0" smtClean="0">
                <a:effectLst/>
                <a:latin typeface="Helvetica Neue"/>
                <a:ea typeface="Helvetica Neue"/>
                <a:cs typeface="Helvetica Neue"/>
                <a:sym typeface="Helvetica Neue"/>
              </a:rPr>
              <a:t>2.  Could it be the very circumstances we chafe at, that we find uncomfortable, unpleasant, humbling are what God is choosing to use in our lives to display His works.</a:t>
            </a:r>
            <a:endParaRPr lang="en-US" sz="2100" dirty="0" smtClean="0">
              <a:effectLst/>
              <a:latin typeface="Helvetica Neue"/>
              <a:ea typeface="Helvetica Neue"/>
              <a:cs typeface="Helvetica Neue"/>
              <a:sym typeface="Helvetica Neue"/>
            </a:endParaRPr>
          </a:p>
          <a:p>
            <a:r>
              <a:rPr lang="en-US" sz="2100" dirty="0" smtClean="0">
                <a:effectLst/>
                <a:latin typeface="Helvetica Neue"/>
                <a:ea typeface="Helvetica Neue"/>
                <a:cs typeface="Helvetica Neue"/>
                <a:sym typeface="Helvetica Neue"/>
              </a:rPr>
              <a:t> </a:t>
            </a:r>
          </a:p>
          <a:p>
            <a:r>
              <a:rPr lang="en-US" sz="2100" dirty="0" smtClean="0">
                <a:effectLst/>
                <a:latin typeface="Helvetica Neue"/>
                <a:ea typeface="Helvetica Neue"/>
                <a:cs typeface="Helvetica Neue"/>
                <a:sym typeface="Helvetica Neue"/>
              </a:rPr>
              <a:t>It bears repeating…</a:t>
            </a:r>
          </a:p>
          <a:p>
            <a:r>
              <a:rPr lang="en-US" sz="2100" dirty="0" smtClean="0">
                <a:effectLst/>
                <a:latin typeface="Helvetica Neue"/>
                <a:ea typeface="Helvetica Neue"/>
                <a:cs typeface="Helvetica Neue"/>
                <a:sym typeface="Helvetica Neue"/>
              </a:rPr>
              <a:t> </a:t>
            </a:r>
          </a:p>
          <a:p>
            <a:r>
              <a:rPr lang="en-US" sz="2100" dirty="0" smtClean="0">
                <a:effectLst/>
                <a:latin typeface="Helvetica Neue"/>
                <a:ea typeface="Helvetica Neue"/>
                <a:cs typeface="Helvetica Neue"/>
                <a:sym typeface="Helvetica Neue"/>
              </a:rPr>
              <a:t>Jesus told Him to </a:t>
            </a:r>
            <a:r>
              <a:rPr lang="en-US" sz="2100" u="sng" dirty="0" smtClean="0">
                <a:effectLst/>
                <a:latin typeface="Helvetica Neue"/>
                <a:ea typeface="Helvetica Neue"/>
                <a:cs typeface="Helvetica Neue"/>
                <a:sym typeface="Helvetica Neue"/>
              </a:rPr>
              <a:t>GO</a:t>
            </a:r>
            <a:r>
              <a:rPr lang="en-US" sz="2100" dirty="0" smtClean="0">
                <a:effectLst/>
                <a:latin typeface="Helvetica Neue"/>
                <a:ea typeface="Helvetica Neue"/>
                <a:cs typeface="Helvetica Neue"/>
                <a:sym typeface="Helvetica Neue"/>
              </a:rPr>
              <a:t> – while He was still blind (in need) and still covered in mud and spit.  Humbling, uncomfortable.  In the process of God’s work in his life he was stepping out even though, he was still in need, still blind, still covered in mud and spit.</a:t>
            </a:r>
          </a:p>
          <a:p>
            <a:endParaRPr lang="en-US" sz="2100" dirty="0" smtClean="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2093999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100" b="1" dirty="0" smtClean="0">
                <a:effectLst/>
                <a:latin typeface="Helvetica Neue"/>
                <a:ea typeface="Helvetica Neue"/>
                <a:cs typeface="Helvetica Neue"/>
                <a:sym typeface="Helvetica Neue"/>
              </a:rPr>
              <a:t>PARABLE </a:t>
            </a:r>
            <a:r>
              <a:rPr lang="en-US" sz="2100" dirty="0" smtClean="0">
                <a:effectLst/>
                <a:latin typeface="Helvetica Neue"/>
                <a:ea typeface="Helvetica Neue"/>
                <a:cs typeface="Helvetica Neue"/>
                <a:sym typeface="Helvetica Neue"/>
              </a:rPr>
              <a:t>A simple story used to illustrate a moral or spiritual lesson or concept.</a:t>
            </a:r>
          </a:p>
          <a:p>
            <a:endParaRPr lang="en-US" dirty="0"/>
          </a:p>
        </p:txBody>
      </p:sp>
    </p:spTree>
    <p:extLst>
      <p:ext uri="{BB962C8B-B14F-4D97-AF65-F5344CB8AC3E}">
        <p14:creationId xmlns:p14="http://schemas.microsoft.com/office/powerpoint/2010/main" val="1353825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b="1" dirty="0" smtClean="0">
                <a:effectLst/>
                <a:latin typeface="Helvetica Neue"/>
                <a:ea typeface="Helvetica Neue"/>
                <a:cs typeface="Helvetica Neue"/>
                <a:sym typeface="Helvetica Neue"/>
              </a:rPr>
              <a:t>3.  Could it be that we need to take steps, even when we don’t see, even when we are in process and in the mud &amp; spit?</a:t>
            </a:r>
            <a:endParaRPr lang="en-US" sz="2100" dirty="0" smtClean="0">
              <a:effectLst/>
              <a:latin typeface="Helvetica Neue"/>
              <a:ea typeface="Helvetica Neue"/>
              <a:cs typeface="Helvetica Neue"/>
              <a:sym typeface="Helvetica Neue"/>
            </a:endParaRPr>
          </a:p>
          <a:p>
            <a:r>
              <a:rPr lang="en-US" sz="2100" b="1" dirty="0" smtClean="0">
                <a:effectLst/>
                <a:latin typeface="Helvetica Neue"/>
                <a:ea typeface="Helvetica Neue"/>
                <a:cs typeface="Helvetica Neue"/>
                <a:sym typeface="Helvetica Neue"/>
              </a:rPr>
              <a:t> </a:t>
            </a:r>
            <a:endParaRPr lang="en-US" sz="2100" dirty="0" smtClean="0">
              <a:effectLst/>
              <a:latin typeface="Helvetica Neue"/>
              <a:ea typeface="Helvetica Neue"/>
              <a:cs typeface="Helvetica Neue"/>
              <a:sym typeface="Helvetica Neue"/>
            </a:endParaRPr>
          </a:p>
          <a:p>
            <a:r>
              <a:rPr lang="en-US" sz="2100" dirty="0" smtClean="0">
                <a:effectLst/>
                <a:latin typeface="Helvetica Neue"/>
                <a:ea typeface="Helvetica Neue"/>
                <a:cs typeface="Helvetica Neue"/>
                <a:sym typeface="Helvetica Neue"/>
              </a:rPr>
              <a:t>His ‘</a:t>
            </a:r>
            <a:r>
              <a:rPr lang="en-US" sz="2100" dirty="0" err="1" smtClean="0">
                <a:effectLst/>
                <a:latin typeface="Helvetica Neue"/>
                <a:ea typeface="Helvetica Neue"/>
                <a:cs typeface="Helvetica Neue"/>
                <a:sym typeface="Helvetica Neue"/>
              </a:rPr>
              <a:t>sentness</a:t>
            </a:r>
            <a:r>
              <a:rPr lang="en-US" sz="2100" dirty="0" smtClean="0">
                <a:effectLst/>
                <a:latin typeface="Helvetica Neue"/>
                <a:ea typeface="Helvetica Neue"/>
                <a:cs typeface="Helvetica Neue"/>
                <a:sym typeface="Helvetica Neue"/>
              </a:rPr>
              <a:t>; and his ‘going’ did not wait for the process of wholeness to be completed.  He went where he was sent.</a:t>
            </a:r>
          </a:p>
          <a:p>
            <a:r>
              <a:rPr lang="en-US" sz="2100" dirty="0" smtClean="0">
                <a:effectLst/>
                <a:latin typeface="Helvetica Neue"/>
                <a:ea typeface="Helvetica Neue"/>
                <a:cs typeface="Helvetica Neue"/>
                <a:sym typeface="Helvetica Neue"/>
              </a:rPr>
              <a:t> </a:t>
            </a:r>
          </a:p>
          <a:p>
            <a:r>
              <a:rPr lang="en-US" sz="2100" dirty="0" smtClean="0">
                <a:effectLst/>
                <a:latin typeface="Helvetica Neue"/>
                <a:ea typeface="Helvetica Neue"/>
                <a:cs typeface="Helvetica Neue"/>
                <a:sym typeface="Helvetica Neue"/>
              </a:rPr>
              <a:t>In this case his ‘</a:t>
            </a:r>
            <a:r>
              <a:rPr lang="en-US" sz="2100" dirty="0" err="1" smtClean="0">
                <a:effectLst/>
                <a:latin typeface="Helvetica Neue"/>
                <a:ea typeface="Helvetica Neue"/>
                <a:cs typeface="Helvetica Neue"/>
                <a:sym typeface="Helvetica Neue"/>
              </a:rPr>
              <a:t>sentness</a:t>
            </a:r>
            <a:r>
              <a:rPr lang="en-US" sz="2100" dirty="0" smtClean="0">
                <a:effectLst/>
                <a:latin typeface="Helvetica Neue"/>
                <a:ea typeface="Helvetica Neue"/>
                <a:cs typeface="Helvetica Neue"/>
                <a:sym typeface="Helvetica Neue"/>
              </a:rPr>
              <a:t>’ also included just ‘being’ – while others came to him.  Just being one God has touched. The man told the story of the process of his healing to all who asked.  He just told the facts.  He didn’t try to convince, to explain how.  We each have a story to tell.</a:t>
            </a:r>
          </a:p>
          <a:p>
            <a:r>
              <a:rPr lang="en-US" sz="2100" dirty="0" smtClean="0">
                <a:effectLst/>
                <a:latin typeface="Helvetica Neue"/>
                <a:ea typeface="Helvetica Neue"/>
                <a:cs typeface="Helvetica Neue"/>
                <a:sym typeface="Helvetica Neue"/>
              </a:rPr>
              <a:t> </a:t>
            </a:r>
          </a:p>
          <a:p>
            <a:r>
              <a:rPr lang="en-US" sz="2100" dirty="0" smtClean="0">
                <a:effectLst/>
                <a:latin typeface="Helvetica Neue"/>
                <a:ea typeface="Helvetica Neue"/>
                <a:cs typeface="Helvetica Neue"/>
                <a:sym typeface="Helvetica Neue"/>
              </a:rPr>
              <a:t>Is there something people notice in you that displays the works of God’s glory?  Do you have a story?  Jesus was sent by the Father to us, to transform, to heal to deliver.  Do you have a story?  I do.  I can see the areas God has brought me healing – healing from fear, from self-hatred, from insecurity, from a broken heart.   People who didn’t know me when I was younger probably wouldn’t know that I was so insecure and fearful that I couldn’t make a phone call without my heart thumping, adrenaline pumping, hands sweating and voice shaking.  God has done so much in my life.  There’s still more for Him to do.  There are still areas of need.  There are still areas in process. But God can still display His works in me to His glory.</a:t>
            </a:r>
          </a:p>
          <a:p>
            <a:endParaRPr lang="en-US" sz="2100" dirty="0" smtClean="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1647466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100" dirty="0" smtClean="0">
                <a:effectLst/>
                <a:latin typeface="Helvetica Neue"/>
                <a:ea typeface="Helvetica Neue"/>
                <a:cs typeface="Helvetica Neue"/>
                <a:sym typeface="Helvetica Neue"/>
              </a:rPr>
              <a:t>What has He done in you?  What is your story to tell?  People noticed the blind man – that he wasn’t blind any more.  What do people see about you that God has done.  That God is doing?  The man didn’t wax eloquent into a long dissertation about why Jesus was the Messiah, and how He was able to heal him.  </a:t>
            </a:r>
          </a:p>
          <a:p>
            <a:endParaRPr lang="en-US" dirty="0"/>
          </a:p>
        </p:txBody>
      </p:sp>
    </p:spTree>
    <p:extLst>
      <p:ext uri="{BB962C8B-B14F-4D97-AF65-F5344CB8AC3E}">
        <p14:creationId xmlns:p14="http://schemas.microsoft.com/office/powerpoint/2010/main" val="923785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smtClean="0">
                <a:effectLst/>
                <a:latin typeface="Helvetica Neue"/>
                <a:ea typeface="Helvetica Neue"/>
                <a:cs typeface="Helvetica Neue"/>
                <a:sym typeface="Helvetica Neue"/>
              </a:rPr>
              <a:t>As we move into our time of communion, celebrating the one who was sent to us and gave Himself for us.  </a:t>
            </a:r>
            <a:r>
              <a:rPr lang="en-US" sz="2100" b="1" dirty="0" smtClean="0">
                <a:effectLst/>
                <a:latin typeface="Helvetica Neue"/>
                <a:ea typeface="Helvetica Neue"/>
                <a:cs typeface="Helvetica Neue"/>
                <a:sym typeface="Helvetica Neue"/>
              </a:rPr>
              <a:t>Where has God worked in your life?  Where has He touched you?  Give Him thanks.  Thank Him for that as you celebrate His body and blood given for you.  </a:t>
            </a:r>
            <a:endParaRPr lang="en-US" sz="2100" dirty="0" smtClean="0">
              <a:effectLst/>
              <a:latin typeface="Helvetica Neue"/>
              <a:ea typeface="Helvetica Neue"/>
              <a:cs typeface="Helvetica Neue"/>
              <a:sym typeface="Helvetica Neue"/>
            </a:endParaRPr>
          </a:p>
          <a:p>
            <a:r>
              <a:rPr lang="en-US" sz="2100" b="1" dirty="0" smtClean="0">
                <a:effectLst/>
                <a:latin typeface="Helvetica Neue"/>
                <a:ea typeface="Helvetica Neue"/>
                <a:cs typeface="Helvetica Neue"/>
                <a:sym typeface="Helvetica Neue"/>
              </a:rPr>
              <a:t>And .. where do you need God’s touch? Where are you broken, or limited? Call on Him.</a:t>
            </a:r>
            <a:r>
              <a:rPr lang="en-US" sz="2100" dirty="0" smtClean="0">
                <a:effectLst/>
                <a:latin typeface="Helvetica Neue"/>
                <a:ea typeface="Helvetica Neue"/>
                <a:cs typeface="Helvetica Neue"/>
                <a:sym typeface="Helvetica Neue"/>
              </a:rPr>
              <a:t> </a:t>
            </a:r>
          </a:p>
          <a:p>
            <a:r>
              <a:rPr lang="en-US" sz="2100" dirty="0" smtClean="0">
                <a:effectLst/>
                <a:latin typeface="Helvetica Neue"/>
                <a:ea typeface="Helvetica Neue"/>
                <a:cs typeface="Helvetica Neue"/>
                <a:sym typeface="Helvetica Neue"/>
              </a:rPr>
              <a:t>At this time, would those who are going to help serve please  come to the front and take the elements to serve the congregation.  We will be serving communion by intinction.  In the Church of the Nazarene we celebrate and open communion.  If you are a believer and walk in fellowship with God, you are welcome to join us at the table.  We will make our way up either of the two aisles and then return to our seats down the outer aisles.  I invite you to remain at the altar to pray whether kneeling, sitting, or standing if it would be helpful to you in reflecting about God’s work in your life or the places that you need God to touch.</a:t>
            </a:r>
          </a:p>
          <a:p>
            <a:r>
              <a:rPr lang="en-US" sz="2100" dirty="0" smtClean="0">
                <a:effectLst/>
                <a:latin typeface="Helvetica Neue"/>
                <a:ea typeface="Helvetica Neue"/>
                <a:cs typeface="Helvetica Neue"/>
                <a:sym typeface="Helvetica Neue"/>
              </a:rPr>
              <a:t>On the night …</a:t>
            </a:r>
          </a:p>
          <a:p>
            <a:endParaRPr lang="en-US" dirty="0"/>
          </a:p>
        </p:txBody>
      </p:sp>
    </p:spTree>
    <p:extLst>
      <p:ext uri="{BB962C8B-B14F-4D97-AF65-F5344CB8AC3E}">
        <p14:creationId xmlns:p14="http://schemas.microsoft.com/office/powerpoint/2010/main" val="3889875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100" dirty="0" smtClean="0">
                <a:effectLst/>
                <a:latin typeface="Helvetica Neue"/>
                <a:ea typeface="Helvetica Neue"/>
                <a:cs typeface="Helvetica Neue"/>
                <a:sym typeface="Helvetica Neue"/>
              </a:rPr>
              <a:t>You know, Jesus wasn’t done with the man after He healed him.  Jesus still saw him.  Jesus still noticed what was happening.  He saw that the man told about what Jesus had done.  Simply.  Factually.  And He saw that the man was insulted, looked down on, ostracized, put out of the synagogue.  But what did Jesus direct Him to do?  He had the man look at Him.  To fix his eyes on Jesus.  I pray that we will have the ability to fix our eyes on Jesus, the author and </a:t>
            </a:r>
            <a:r>
              <a:rPr lang="en-US" sz="2100" dirty="0" err="1" smtClean="0">
                <a:effectLst/>
                <a:latin typeface="Helvetica Neue"/>
                <a:ea typeface="Helvetica Neue"/>
                <a:cs typeface="Helvetica Neue"/>
                <a:sym typeface="Helvetica Neue"/>
              </a:rPr>
              <a:t>perfecter</a:t>
            </a:r>
            <a:r>
              <a:rPr lang="en-US" sz="2100" dirty="0" smtClean="0">
                <a:effectLst/>
                <a:latin typeface="Helvetica Neue"/>
                <a:ea typeface="Helvetica Neue"/>
                <a:cs typeface="Helvetica Neue"/>
                <a:sym typeface="Helvetica Neue"/>
              </a:rPr>
              <a:t> of our faith.</a:t>
            </a:r>
          </a:p>
          <a:p>
            <a:endParaRPr lang="en-US" dirty="0"/>
          </a:p>
        </p:txBody>
      </p:sp>
    </p:spTree>
    <p:extLst>
      <p:ext uri="{BB962C8B-B14F-4D97-AF65-F5344CB8AC3E}">
        <p14:creationId xmlns:p14="http://schemas.microsoft.com/office/powerpoint/2010/main" val="3823200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b="1" dirty="0" smtClean="0">
                <a:effectLst/>
                <a:latin typeface="Helvetica Neue"/>
                <a:ea typeface="Helvetica Neue"/>
                <a:cs typeface="Helvetica Neue"/>
                <a:sym typeface="Helvetica Neue"/>
              </a:rPr>
              <a:t>Last week we looked at how the Kingdom of Heaven is like Yeast. Just as Yeast infuses, penetrates, infiltrates bread dough – so the Kingdom of Heaven infiltrates our world, bringing light and life and blessing.  </a:t>
            </a:r>
            <a:endParaRPr lang="en-US" sz="2100" dirty="0" smtClean="0">
              <a:effectLst/>
              <a:latin typeface="Helvetica Neue"/>
              <a:ea typeface="Helvetica Neue"/>
              <a:cs typeface="Helvetica Neue"/>
              <a:sym typeface="Helvetica Neue"/>
            </a:endParaRPr>
          </a:p>
          <a:p>
            <a:r>
              <a:rPr lang="en-US" sz="2100" b="1" dirty="0" smtClean="0">
                <a:effectLst/>
                <a:latin typeface="Helvetica Neue"/>
                <a:ea typeface="Helvetica Neue"/>
                <a:cs typeface="Helvetica Neue"/>
                <a:sym typeface="Helvetica Neue"/>
              </a:rPr>
              <a:t>Today’s Story features a real story. But it’s function is the same. </a:t>
            </a:r>
            <a:r>
              <a:rPr lang="en-US" sz="2100" dirty="0" smtClean="0">
                <a:effectLst/>
                <a:latin typeface="Helvetica Neue"/>
                <a:ea typeface="Helvetica Neue"/>
                <a:cs typeface="Helvetica Neue"/>
                <a:sym typeface="Helvetica Neue"/>
              </a:rPr>
              <a:t>It</a:t>
            </a:r>
            <a:r>
              <a:rPr lang="en-US" sz="2100" b="1" dirty="0" smtClean="0">
                <a:effectLst/>
                <a:latin typeface="Helvetica Neue"/>
                <a:ea typeface="Helvetica Neue"/>
                <a:cs typeface="Helvetica Neue"/>
                <a:sym typeface="Helvetica Neue"/>
              </a:rPr>
              <a:t> </a:t>
            </a:r>
            <a:r>
              <a:rPr lang="en-US" sz="2100" dirty="0" smtClean="0">
                <a:effectLst/>
                <a:latin typeface="Helvetica Neue"/>
                <a:ea typeface="Helvetica Neue"/>
                <a:cs typeface="Helvetica Neue"/>
                <a:sym typeface="Helvetica Neue"/>
              </a:rPr>
              <a:t>teaches us a lesson about the kingdom of God.  </a:t>
            </a:r>
          </a:p>
          <a:p>
            <a:r>
              <a:rPr lang="en-US" sz="2100" b="1" dirty="0" smtClean="0">
                <a:effectLst/>
                <a:latin typeface="Helvetica Neue"/>
                <a:ea typeface="Helvetica Neue"/>
                <a:cs typeface="Helvetica Neue"/>
                <a:sym typeface="Helvetica Neue"/>
              </a:rPr>
              <a:t>This Story is going to build off of last week by helping us understand </a:t>
            </a:r>
            <a:r>
              <a:rPr lang="en-US" sz="2100" b="1" u="sng" dirty="0" smtClean="0">
                <a:effectLst/>
                <a:latin typeface="Helvetica Neue"/>
                <a:ea typeface="Helvetica Neue"/>
                <a:cs typeface="Helvetica Neue"/>
                <a:sym typeface="Helvetica Neue"/>
              </a:rPr>
              <a:t>the nature of what happens </a:t>
            </a:r>
            <a:r>
              <a:rPr lang="en-US" sz="2100" b="1" dirty="0" smtClean="0">
                <a:effectLst/>
                <a:latin typeface="Helvetica Neue"/>
                <a:ea typeface="Helvetica Neue"/>
                <a:cs typeface="Helvetica Neue"/>
                <a:sym typeface="Helvetica Neue"/>
              </a:rPr>
              <a:t>when the kingdom of heaven becomes like yeast, infusing and infiltrating the world.</a:t>
            </a:r>
            <a:r>
              <a:rPr lang="en-US" sz="2100" dirty="0" smtClean="0">
                <a:effectLst/>
                <a:latin typeface="Helvetica Neue"/>
                <a:ea typeface="Helvetica Neue"/>
                <a:cs typeface="Helvetica Neue"/>
                <a:sym typeface="Helvetica Neue"/>
              </a:rPr>
              <a:t>  It will show us what Jesus’ ministry looked like as He brought the kingdom of heaven to our world here on earth.</a:t>
            </a:r>
            <a:r>
              <a:rPr lang="en-US" sz="2100" b="1" dirty="0" smtClean="0">
                <a:effectLst/>
                <a:latin typeface="Helvetica Neue"/>
                <a:ea typeface="Helvetica Neue"/>
                <a:cs typeface="Helvetica Neue"/>
                <a:sym typeface="Helvetica Neue"/>
              </a:rPr>
              <a:t> </a:t>
            </a:r>
            <a:endParaRPr lang="en-US" sz="2100" dirty="0" smtClean="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1167145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smtClean="0">
                <a:effectLst/>
                <a:latin typeface="Helvetica Neue"/>
                <a:ea typeface="Helvetica Neue"/>
                <a:cs typeface="Helvetica Neue"/>
                <a:sym typeface="Helvetica Neue"/>
              </a:rPr>
              <a:t>Jesus described His ministry by quoting a Scripture from Isaiah, “The Spirit of the Lord is upon me, for He has anointed me to proclaim good news to the poor. He has sent </a:t>
            </a:r>
            <a:r>
              <a:rPr lang="en-US" sz="2100" b="1" dirty="0" smtClean="0">
                <a:effectLst/>
                <a:latin typeface="Helvetica Neue"/>
                <a:ea typeface="Helvetica Neue"/>
                <a:cs typeface="Helvetica Neue"/>
                <a:sym typeface="Helvetica Neue"/>
              </a:rPr>
              <a:t>me</a:t>
            </a:r>
            <a:r>
              <a:rPr lang="en-US" sz="2100" dirty="0" smtClean="0">
                <a:effectLst/>
                <a:latin typeface="Helvetica Neue"/>
                <a:ea typeface="Helvetica Neue"/>
                <a:cs typeface="Helvetica Neue"/>
                <a:sym typeface="Helvetica Neue"/>
              </a:rPr>
              <a:t> to proclaim freedom for the prisoners and recovery of sight for the blind, to set the oppressed free.”  Luke 4:16 </a:t>
            </a:r>
          </a:p>
          <a:p>
            <a:r>
              <a:rPr lang="en-US" sz="2100" b="1" dirty="0" smtClean="0">
                <a:effectLst/>
                <a:latin typeface="Helvetica Neue"/>
                <a:ea typeface="Helvetica Neue"/>
                <a:cs typeface="Helvetica Neue"/>
                <a:sym typeface="Helvetica Neue"/>
              </a:rPr>
              <a:t>This story illustrates this ministry, this calling of Jesus. </a:t>
            </a:r>
            <a:endParaRPr lang="en-US" sz="2100" dirty="0" smtClean="0">
              <a:effectLst/>
              <a:latin typeface="Helvetica Neue"/>
              <a:ea typeface="Helvetica Neue"/>
              <a:cs typeface="Helvetica Neue"/>
              <a:sym typeface="Helvetica Neue"/>
            </a:endParaRPr>
          </a:p>
          <a:p>
            <a:r>
              <a:rPr lang="en-US" sz="2100" b="1" dirty="0" smtClean="0">
                <a:effectLst/>
                <a:latin typeface="Helvetica Neue"/>
                <a:ea typeface="Helvetica Neue"/>
                <a:cs typeface="Helvetica Neue"/>
                <a:sym typeface="Helvetica Neue"/>
              </a:rPr>
              <a:t>This story ALSO tells us how to we are part of bringing the kingdom of heaven to our broken world.</a:t>
            </a:r>
            <a:endParaRPr lang="en-US" sz="2100" dirty="0" smtClean="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2931231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100" dirty="0" smtClean="0">
                <a:effectLst/>
                <a:latin typeface="Helvetica Neue"/>
                <a:ea typeface="Helvetica Neue"/>
                <a:cs typeface="Helvetica Neue"/>
                <a:sym typeface="Helvetica Neue"/>
              </a:rPr>
              <a:t>As we read John 9:1-12 together – be looking for a recurring theme.  We tend to gloss right over things sometimes, so I decided to add a little emphasis to certain words.  See if you can pick up on anything </a:t>
            </a:r>
            <a:r>
              <a:rPr lang="en-US" sz="2100" dirty="0" smtClean="0">
                <a:effectLst/>
                <a:latin typeface="Helvetica Neue"/>
                <a:ea typeface="Helvetica Neue"/>
                <a:cs typeface="Helvetica Neue"/>
                <a:sym typeface="Wingdings"/>
              </a:rPr>
              <a:t></a:t>
            </a:r>
            <a:endParaRPr lang="en-US" sz="2100" dirty="0" smtClean="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1852277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noRot="1" noChangeAspect="1"/>
          </p:cNvSpPr>
          <p:nvPr>
            <p:ph type="sldImg"/>
          </p:nvPr>
        </p:nvSpPr>
        <p:spPr>
          <a:prstGeom prst="rect">
            <a:avLst/>
          </a:prstGeom>
        </p:spPr>
        <p:txBody>
          <a:bodyPr/>
          <a:lstStyle/>
          <a:p>
            <a:endParaRPr/>
          </a:p>
        </p:txBody>
      </p:sp>
      <p:sp>
        <p:nvSpPr>
          <p:cNvPr id="188" name="Shape 188"/>
          <p:cNvSpPr>
            <a:spLocks noGrp="1"/>
          </p:cNvSpPr>
          <p:nvPr>
            <p:ph type="body" sz="quarter" idx="1"/>
          </p:nvPr>
        </p:nvSpPr>
        <p:spPr>
          <a:prstGeom prst="rect">
            <a:avLst/>
          </a:prstGeom>
        </p:spPr>
        <p:txBody>
          <a:bodyPr/>
          <a:lstStyle/>
          <a:p>
            <a: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prstGeom prst="rect">
            <a:avLst/>
          </a:prstGeom>
        </p:spPr>
        <p:txBody>
          <a:bodyPr/>
          <a:lstStyle/>
          <a:p>
            <a:endParaRPr/>
          </a:p>
        </p:txBody>
      </p:sp>
      <p:sp>
        <p:nvSpPr>
          <p:cNvPr id="194" name="Shape 194"/>
          <p:cNvSpPr>
            <a:spLocks noGrp="1"/>
          </p:cNvSpPr>
          <p:nvPr>
            <p:ph type="body" sz="quarter" idx="1"/>
          </p:nvPr>
        </p:nvSpPr>
        <p:spPr>
          <a:prstGeom prst="rect">
            <a:avLst/>
          </a:prstGeom>
        </p:spPr>
        <p:txBody>
          <a:bodyPr/>
          <a:lstStyle/>
          <a:p>
            <a:pPr marL="0" marR="0" indent="0" defTabSz="457200" eaLnBrk="1" fontAlgn="auto" latinLnBrk="0" hangingPunct="1">
              <a:lnSpc>
                <a:spcPct val="117999"/>
              </a:lnSpc>
              <a:spcBef>
                <a:spcPts val="0"/>
              </a:spcBef>
              <a:spcAft>
                <a:spcPts val="0"/>
              </a:spcAft>
              <a:buClrTx/>
              <a:buSzTx/>
              <a:buFontTx/>
              <a:buNone/>
              <a:tabLst/>
              <a:defRPr/>
            </a:pPr>
            <a:r>
              <a:rPr dirty="0"/>
              <a:t> </a:t>
            </a:r>
            <a:r>
              <a:rPr lang="en-US" sz="2100" dirty="0" smtClean="0">
                <a:effectLst/>
                <a:latin typeface="Helvetica Neue"/>
                <a:ea typeface="Helvetica Neue"/>
                <a:cs typeface="Helvetica Neue"/>
                <a:sym typeface="Helvetica Neue"/>
              </a:rPr>
              <a:t>Were you able to pick up on anything?  I hope you were able to se that The man was SENT and he WENT.  I hope you were able to see that Jesus Himself was SENT by the Father.  The Father SENT and Jesus WENT.  </a:t>
            </a:r>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100" dirty="0" smtClean="0">
                <a:effectLst/>
                <a:latin typeface="Helvetica Neue"/>
                <a:ea typeface="Helvetica Neue"/>
                <a:cs typeface="Helvetica Neue"/>
                <a:sym typeface="Helvetica Neue"/>
              </a:rPr>
              <a:t>Jesus includes His disciples in this mission of being SENT.  Did you catch it?  He said – </a:t>
            </a:r>
            <a:r>
              <a:rPr lang="en-US" sz="2100" b="1" u="sng" dirty="0" smtClean="0">
                <a:effectLst/>
                <a:latin typeface="Helvetica Neue"/>
                <a:ea typeface="Helvetica Neue"/>
                <a:cs typeface="Helvetica Neue"/>
                <a:sym typeface="Helvetica Neue"/>
              </a:rPr>
              <a:t>We </a:t>
            </a:r>
            <a:r>
              <a:rPr lang="en-US" sz="2100" dirty="0" smtClean="0">
                <a:effectLst/>
                <a:latin typeface="Helvetica Neue"/>
                <a:ea typeface="Helvetica Neue"/>
                <a:cs typeface="Helvetica Neue"/>
                <a:sym typeface="Helvetica Neue"/>
              </a:rPr>
              <a:t>must do the works of Him who sent Me.</a:t>
            </a:r>
          </a:p>
          <a:p>
            <a:pPr marL="0" marR="0" indent="0" defTabSz="457200" eaLnBrk="1" fontAlgn="auto" latinLnBrk="0" hangingPunct="1">
              <a:lnSpc>
                <a:spcPct val="117999"/>
              </a:lnSpc>
              <a:spcBef>
                <a:spcPts val="0"/>
              </a:spcBef>
              <a:spcAft>
                <a:spcPts val="0"/>
              </a:spcAft>
              <a:buClrTx/>
              <a:buSzTx/>
              <a:buFontTx/>
              <a:buNone/>
              <a:tabLst/>
              <a:defRPr/>
            </a:pPr>
            <a:r>
              <a:rPr lang="en-US" sz="2100" dirty="0" smtClean="0">
                <a:effectLst/>
                <a:latin typeface="Helvetica Neue"/>
                <a:ea typeface="Helvetica Neue"/>
                <a:cs typeface="Helvetica Neue"/>
                <a:sym typeface="Helvetica Neue"/>
              </a:rPr>
              <a:t>The Father sent Jesus, but the disciples are part of this ‘sending.’  So are we.  This is that picture of the yeast that permeates and infiltrates the world with the gospel.  </a:t>
            </a:r>
          </a:p>
          <a:p>
            <a:endParaRPr lang="en-US" dirty="0"/>
          </a:p>
        </p:txBody>
      </p:sp>
    </p:spTree>
    <p:extLst>
      <p:ext uri="{BB962C8B-B14F-4D97-AF65-F5344CB8AC3E}">
        <p14:creationId xmlns:p14="http://schemas.microsoft.com/office/powerpoint/2010/main" val="176308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647700" y="2095500"/>
            <a:ext cx="11709400" cy="2908300"/>
          </a:xfrm>
          <a:prstGeom prst="rect">
            <a:avLst/>
          </a:prstGeom>
        </p:spPr>
        <p:txBody>
          <a:bodyPr anchor="b"/>
          <a:lstStyle>
            <a:lvl1pPr algn="ctr">
              <a:defRPr>
                <a:solidFill>
                  <a:srgbClr val="546056"/>
                </a:solidFill>
              </a:defRPr>
            </a:lvl1pPr>
          </a:lstStyle>
          <a:p>
            <a:r>
              <a:t>Title Text</a:t>
            </a:r>
          </a:p>
        </p:txBody>
      </p:sp>
      <p:sp>
        <p:nvSpPr>
          <p:cNvPr id="12" name="Shape 12"/>
          <p:cNvSpPr>
            <a:spLocks noGrp="1"/>
          </p:cNvSpPr>
          <p:nvPr>
            <p:ph type="body" sz="quarter" idx="1"/>
          </p:nvPr>
        </p:nvSpPr>
        <p:spPr>
          <a:xfrm>
            <a:off x="647700" y="5207000"/>
            <a:ext cx="11709400" cy="13970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5" name="Shape 95"/>
          <p:cNvSpPr>
            <a:spLocks noGrp="1"/>
          </p:cNvSpPr>
          <p:nvPr>
            <p:ph type="pic" sz="quarter" idx="13"/>
          </p:nvPr>
        </p:nvSpPr>
        <p:spPr>
          <a:xfrm>
            <a:off x="6540500" y="4902200"/>
            <a:ext cx="5854700" cy="4241800"/>
          </a:xfrm>
          <a:prstGeom prst="rect">
            <a:avLst/>
          </a:prstGeom>
          <a:ln w="9525">
            <a:round/>
          </a:ln>
        </p:spPr>
        <p:txBody>
          <a:bodyPr lIns="91439" tIns="45719" rIns="91439" bIns="45719" anchor="t">
            <a:noAutofit/>
          </a:bodyPr>
          <a:lstStyle/>
          <a:p>
            <a:endParaRPr/>
          </a:p>
        </p:txBody>
      </p:sp>
      <p:sp>
        <p:nvSpPr>
          <p:cNvPr id="96" name="Shape 96"/>
          <p:cNvSpPr>
            <a:spLocks noGrp="1"/>
          </p:cNvSpPr>
          <p:nvPr>
            <p:ph type="pic" sz="quarter" idx="14"/>
          </p:nvPr>
        </p:nvSpPr>
        <p:spPr>
          <a:xfrm>
            <a:off x="6540500" y="641350"/>
            <a:ext cx="5854700" cy="4241800"/>
          </a:xfrm>
          <a:prstGeom prst="rect">
            <a:avLst/>
          </a:prstGeom>
          <a:ln w="9525">
            <a:round/>
          </a:ln>
        </p:spPr>
        <p:txBody>
          <a:bodyPr lIns="91439" tIns="45719" rIns="91439" bIns="45719" anchor="t">
            <a:noAutofit/>
          </a:bodyPr>
          <a:lstStyle/>
          <a:p>
            <a:endParaRPr/>
          </a:p>
        </p:txBody>
      </p:sp>
      <p:sp>
        <p:nvSpPr>
          <p:cNvPr id="97" name="Shape 97"/>
          <p:cNvSpPr>
            <a:spLocks noGrp="1"/>
          </p:cNvSpPr>
          <p:nvPr>
            <p:ph type="pic" sz="half" idx="15"/>
          </p:nvPr>
        </p:nvSpPr>
        <p:spPr>
          <a:xfrm>
            <a:off x="622300" y="622300"/>
            <a:ext cx="5892800" cy="8521700"/>
          </a:xfrm>
          <a:prstGeom prst="rect">
            <a:avLst/>
          </a:prstGeom>
          <a:ln w="9525">
            <a:round/>
          </a:ln>
        </p:spPr>
        <p:txBody>
          <a:bodyPr lIns="91439" tIns="45719" rIns="91439" bIns="45719" anchor="t">
            <a:noAutofit/>
          </a:bodyPr>
          <a:lstStyle/>
          <a:p>
            <a:endParaRPr/>
          </a:p>
        </p:txBody>
      </p:sp>
      <p:sp>
        <p:nvSpPr>
          <p:cNvPr id="98" name="Shape 9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5" name="Shape 105"/>
          <p:cNvSpPr>
            <a:spLocks noGrp="1"/>
          </p:cNvSpPr>
          <p:nvPr>
            <p:ph type="body" sz="quarter" idx="13"/>
          </p:nvPr>
        </p:nvSpPr>
        <p:spPr>
          <a:xfrm>
            <a:off x="2044700" y="6642100"/>
            <a:ext cx="8902700" cy="635000"/>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106" name="Shape 106"/>
          <p:cNvSpPr>
            <a:spLocks noGrp="1"/>
          </p:cNvSpPr>
          <p:nvPr>
            <p:ph type="body" sz="quarter" idx="14"/>
          </p:nvPr>
        </p:nvSpPr>
        <p:spPr>
          <a:xfrm>
            <a:off x="2044700" y="4203700"/>
            <a:ext cx="8902700" cy="812800"/>
          </a:xfrm>
          <a:prstGeom prst="rect">
            <a:avLst/>
          </a:prstGeom>
        </p:spPr>
        <p:txBody>
          <a:bodyPr>
            <a:spAutoFit/>
          </a:bodyPr>
          <a:lstStyle>
            <a:lvl1pPr marL="0" indent="0" algn="ctr">
              <a:spcBef>
                <a:spcPts val="2400"/>
              </a:spcBef>
              <a:buSzTx/>
              <a:buNone/>
            </a:lvl1pPr>
          </a:lstStyle>
          <a:p>
            <a:r>
              <a:t>“Type a quote here” </a:t>
            </a:r>
          </a:p>
        </p:txBody>
      </p:sp>
      <p:sp>
        <p:nvSpPr>
          <p:cNvPr id="107" name="Shape 10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4" name="Shape 114"/>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5" name="Shape 11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2" name="Shape 1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3 Up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Shape 20"/>
          <p:cNvSpPr>
            <a:spLocks noGrp="1"/>
          </p:cNvSpPr>
          <p:nvPr>
            <p:ph type="pic" sz="quarter" idx="13"/>
          </p:nvPr>
        </p:nvSpPr>
        <p:spPr>
          <a:xfrm>
            <a:off x="4457700" y="355600"/>
            <a:ext cx="4089400" cy="6045200"/>
          </a:xfrm>
          <a:prstGeom prst="rect">
            <a:avLst/>
          </a:prstGeom>
          <a:ln w="9525">
            <a:round/>
          </a:ln>
        </p:spPr>
        <p:txBody>
          <a:bodyPr lIns="91439" tIns="45719" rIns="91439" bIns="45719" anchor="t">
            <a:noAutofit/>
          </a:bodyPr>
          <a:lstStyle/>
          <a:p>
            <a:endParaRPr/>
          </a:p>
        </p:txBody>
      </p:sp>
      <p:sp>
        <p:nvSpPr>
          <p:cNvPr id="21" name="Shape 21"/>
          <p:cNvSpPr>
            <a:spLocks noGrp="1"/>
          </p:cNvSpPr>
          <p:nvPr>
            <p:ph type="pic" sz="quarter" idx="14"/>
          </p:nvPr>
        </p:nvSpPr>
        <p:spPr>
          <a:xfrm>
            <a:off x="8559800" y="355600"/>
            <a:ext cx="4089400" cy="6045200"/>
          </a:xfrm>
          <a:prstGeom prst="rect">
            <a:avLst/>
          </a:prstGeom>
          <a:ln w="9525">
            <a:round/>
          </a:ln>
        </p:spPr>
        <p:txBody>
          <a:bodyPr lIns="91439" tIns="45719" rIns="91439" bIns="45719" anchor="t">
            <a:noAutofit/>
          </a:bodyPr>
          <a:lstStyle/>
          <a:p>
            <a:endParaRPr/>
          </a:p>
        </p:txBody>
      </p:sp>
      <p:sp>
        <p:nvSpPr>
          <p:cNvPr id="22" name="Shape 22"/>
          <p:cNvSpPr>
            <a:spLocks noGrp="1"/>
          </p:cNvSpPr>
          <p:nvPr>
            <p:ph type="pic" sz="quarter" idx="15"/>
          </p:nvPr>
        </p:nvSpPr>
        <p:spPr>
          <a:xfrm>
            <a:off x="355600" y="355600"/>
            <a:ext cx="4089400" cy="6045200"/>
          </a:xfrm>
          <a:prstGeom prst="rect">
            <a:avLst/>
          </a:prstGeom>
          <a:ln w="9525">
            <a:round/>
          </a:ln>
        </p:spPr>
        <p:txBody>
          <a:bodyPr lIns="91439" tIns="45719" rIns="91439" bIns="45719" anchor="t">
            <a:noAutofit/>
          </a:bodyPr>
          <a:lstStyle/>
          <a:p>
            <a:endParaRPr/>
          </a:p>
        </p:txBody>
      </p:sp>
      <p:sp>
        <p:nvSpPr>
          <p:cNvPr id="23" name="Shape 23"/>
          <p:cNvSpPr>
            <a:spLocks noGrp="1"/>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r>
              <a:t>Title Text</a:t>
            </a:r>
          </a:p>
        </p:txBody>
      </p:sp>
      <p:sp>
        <p:nvSpPr>
          <p:cNvPr id="24" name="Shape 24"/>
          <p:cNvSpPr>
            <a:spLocks noGrp="1"/>
          </p:cNvSpPr>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 name="Shape 32"/>
          <p:cNvSpPr>
            <a:spLocks noGrp="1"/>
          </p:cNvSpPr>
          <p:nvPr>
            <p:ph type="pic" idx="13"/>
          </p:nvPr>
        </p:nvSpPr>
        <p:spPr>
          <a:xfrm>
            <a:off x="368300" y="368300"/>
            <a:ext cx="12268200" cy="6045200"/>
          </a:xfrm>
          <a:prstGeom prst="rect">
            <a:avLst/>
          </a:prstGeom>
          <a:ln w="9525">
            <a:round/>
          </a:ln>
        </p:spPr>
        <p:txBody>
          <a:bodyPr lIns="91439" tIns="45719" rIns="91439" bIns="45719" anchor="t">
            <a:noAutofit/>
          </a:bodyPr>
          <a:lstStyle/>
          <a:p>
            <a:endParaRPr/>
          </a:p>
        </p:txBody>
      </p:sp>
      <p:sp>
        <p:nvSpPr>
          <p:cNvPr id="33" name="Shape 33"/>
          <p:cNvSpPr>
            <a:spLocks noGrp="1"/>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r>
              <a:t>Title Text</a:t>
            </a:r>
          </a:p>
        </p:txBody>
      </p:sp>
      <p:sp>
        <p:nvSpPr>
          <p:cNvPr id="34" name="Shape 34"/>
          <p:cNvSpPr>
            <a:spLocks noGrp="1"/>
          </p:cNvSpPr>
          <p:nvPr>
            <p:ph type="body" sz="quarter" idx="1"/>
          </p:nvPr>
        </p:nvSpPr>
        <p:spPr>
          <a:xfrm>
            <a:off x="647700" y="8204200"/>
            <a:ext cx="11709400" cy="12827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5" name="Shape 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 name="Shape 42"/>
          <p:cNvSpPr>
            <a:spLocks noGrp="1"/>
          </p:cNvSpPr>
          <p:nvPr>
            <p:ph type="title"/>
          </p:nvPr>
        </p:nvSpPr>
        <p:spPr>
          <a:xfrm>
            <a:off x="647700" y="3390900"/>
            <a:ext cx="11709400" cy="2959100"/>
          </a:xfrm>
          <a:prstGeom prst="rect">
            <a:avLst/>
          </a:prstGeom>
        </p:spPr>
        <p:txBody>
          <a:bodyPr/>
          <a:lstStyle>
            <a:lvl1pPr algn="ctr">
              <a:defRPr>
                <a:solidFill>
                  <a:srgbClr val="546056"/>
                </a:solidFill>
              </a:defRPr>
            </a:lvl1pPr>
          </a:lstStyle>
          <a:p>
            <a:r>
              <a:t>Title Text</a:t>
            </a:r>
          </a:p>
        </p:txBody>
      </p:sp>
      <p:sp>
        <p:nvSpPr>
          <p:cNvPr id="43" name="Shape 4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0" name="Shape 50"/>
          <p:cNvSpPr>
            <a:spLocks noGrp="1"/>
          </p:cNvSpPr>
          <p:nvPr>
            <p:ph type="pic" sz="half" idx="13"/>
          </p:nvPr>
        </p:nvSpPr>
        <p:spPr>
          <a:xfrm>
            <a:off x="6489700" y="622300"/>
            <a:ext cx="5892800" cy="8521700"/>
          </a:xfrm>
          <a:prstGeom prst="rect">
            <a:avLst/>
          </a:prstGeom>
          <a:ln w="9525">
            <a:round/>
          </a:ln>
        </p:spPr>
        <p:txBody>
          <a:bodyPr lIns="91439" tIns="45719" rIns="91439" bIns="45719" anchor="t">
            <a:noAutofit/>
          </a:bodyPr>
          <a:lstStyle/>
          <a:p>
            <a:endParaRPr/>
          </a:p>
        </p:txBody>
      </p:sp>
      <p:sp>
        <p:nvSpPr>
          <p:cNvPr id="51" name="Shape 51"/>
          <p:cNvSpPr>
            <a:spLocks noGrp="1"/>
          </p:cNvSpPr>
          <p:nvPr>
            <p:ph type="title"/>
          </p:nvPr>
        </p:nvSpPr>
        <p:spPr>
          <a:xfrm>
            <a:off x="647700" y="1689100"/>
            <a:ext cx="5600700" cy="3492500"/>
          </a:xfrm>
          <a:prstGeom prst="rect">
            <a:avLst/>
          </a:prstGeom>
        </p:spPr>
        <p:txBody>
          <a:bodyPr anchor="b"/>
          <a:lstStyle>
            <a:lvl1pPr algn="ctr">
              <a:defRPr>
                <a:solidFill>
                  <a:srgbClr val="546056"/>
                </a:solidFill>
              </a:defRPr>
            </a:lvl1pPr>
          </a:lstStyle>
          <a:p>
            <a:r>
              <a:t>Title Text</a:t>
            </a:r>
          </a:p>
        </p:txBody>
      </p:sp>
      <p:sp>
        <p:nvSpPr>
          <p:cNvPr id="52" name="Shape 52"/>
          <p:cNvSpPr>
            <a:spLocks noGrp="1"/>
          </p:cNvSpPr>
          <p:nvPr>
            <p:ph type="body" sz="quarter" idx="1"/>
          </p:nvPr>
        </p:nvSpPr>
        <p:spPr>
          <a:xfrm>
            <a:off x="647700" y="5435600"/>
            <a:ext cx="5600700" cy="35941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p>
            <a:r>
              <a:t>Title Text</a:t>
            </a:r>
          </a:p>
        </p:txBody>
      </p:sp>
      <p:sp>
        <p:nvSpPr>
          <p:cNvPr id="61" name="Shape 6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Shape 68"/>
          <p:cNvSpPr>
            <a:spLocks noGrp="1"/>
          </p:cNvSpPr>
          <p:nvPr>
            <p:ph type="title"/>
          </p:nvPr>
        </p:nvSpPr>
        <p:spPr>
          <a:prstGeom prst="rect">
            <a:avLst/>
          </a:prstGeom>
        </p:spPr>
        <p:txBody>
          <a:bodyPr/>
          <a:lstStyle/>
          <a:p>
            <a:r>
              <a:t>Title Text</a:t>
            </a:r>
          </a:p>
        </p:txBody>
      </p:sp>
      <p:sp>
        <p:nvSpPr>
          <p:cNvPr id="69" name="Shape 6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0" name="Shape 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7" name="Shape 77"/>
          <p:cNvSpPr>
            <a:spLocks noGrp="1"/>
          </p:cNvSpPr>
          <p:nvPr>
            <p:ph type="pic" sz="half" idx="13"/>
          </p:nvPr>
        </p:nvSpPr>
        <p:spPr>
          <a:xfrm>
            <a:off x="6718300" y="2590800"/>
            <a:ext cx="5676900" cy="6553200"/>
          </a:xfrm>
          <a:prstGeom prst="rect">
            <a:avLst/>
          </a:prstGeom>
          <a:ln w="9525">
            <a:round/>
          </a:ln>
        </p:spPr>
        <p:txBody>
          <a:bodyPr lIns="91439" tIns="45719" rIns="91439" bIns="45719" anchor="t">
            <a:noAutofit/>
          </a:bodyPr>
          <a:lstStyle/>
          <a:p>
            <a:endParaRPr/>
          </a:p>
        </p:txBody>
      </p:sp>
      <p:sp>
        <p:nvSpPr>
          <p:cNvPr id="78" name="Shape 78"/>
          <p:cNvSpPr>
            <a:spLocks noGrp="1"/>
          </p:cNvSpPr>
          <p:nvPr>
            <p:ph type="title"/>
          </p:nvPr>
        </p:nvSpPr>
        <p:spPr>
          <a:prstGeom prst="rect">
            <a:avLst/>
          </a:prstGeom>
        </p:spPr>
        <p:txBody>
          <a:bodyPr/>
          <a:lstStyle/>
          <a:p>
            <a:r>
              <a:t>Title Text</a:t>
            </a:r>
          </a:p>
        </p:txBody>
      </p:sp>
      <p:sp>
        <p:nvSpPr>
          <p:cNvPr id="79" name="Shape 79"/>
          <p:cNvSpPr>
            <a:spLocks noGrp="1"/>
          </p:cNvSpPr>
          <p:nvPr>
            <p:ph type="body" sz="half" idx="1"/>
          </p:nvPr>
        </p:nvSpPr>
        <p:spPr>
          <a:xfrm>
            <a:off x="647700" y="2628900"/>
            <a:ext cx="5600700" cy="6477000"/>
          </a:xfrm>
          <a:prstGeom prst="rect">
            <a:avLst/>
          </a:prstGeom>
        </p:spPr>
        <p:txBody>
          <a:bodyPr/>
          <a:lstStyle>
            <a:lvl1pPr marL="393700" indent="-393700">
              <a:lnSpc>
                <a:spcPct val="120000"/>
              </a:lnSpc>
              <a:spcBef>
                <a:spcPts val="2400"/>
              </a:spcBef>
              <a:buBlip>
                <a:blip r:embed="rId2"/>
              </a:buBlip>
              <a:defRPr sz="3200"/>
            </a:lvl1pPr>
            <a:lvl2pPr marL="787400" indent="-393700">
              <a:lnSpc>
                <a:spcPct val="120000"/>
              </a:lnSpc>
              <a:spcBef>
                <a:spcPts val="2400"/>
              </a:spcBef>
              <a:buBlip>
                <a:blip r:embed="rId2"/>
              </a:buBlip>
              <a:defRPr sz="3200"/>
            </a:lvl2pPr>
            <a:lvl3pPr marL="1181100" indent="-393700">
              <a:lnSpc>
                <a:spcPct val="120000"/>
              </a:lnSpc>
              <a:spcBef>
                <a:spcPts val="2400"/>
              </a:spcBef>
              <a:buBlip>
                <a:blip r:embed="rId2"/>
              </a:buBlip>
              <a:defRPr sz="3200"/>
            </a:lvl3pPr>
            <a:lvl4pPr marL="1574800" indent="-393700">
              <a:lnSpc>
                <a:spcPct val="120000"/>
              </a:lnSpc>
              <a:spcBef>
                <a:spcPts val="2400"/>
              </a:spcBef>
              <a:buBlip>
                <a:blip r:embed="rId2"/>
              </a:buBlip>
              <a:defRPr sz="3200"/>
            </a:lvl4pPr>
            <a:lvl5pPr marL="1968500" indent="-393700">
              <a:lnSpc>
                <a:spcPct val="120000"/>
              </a:lnSpc>
              <a:spcBef>
                <a:spcPts val="2400"/>
              </a:spcBef>
              <a:buBlip>
                <a:blip r:embed="rId2"/>
              </a:buBlip>
              <a:defRPr sz="3200"/>
            </a:lvl5pPr>
          </a:lstStyle>
          <a:p>
            <a:r>
              <a:t>Body Level One</a:t>
            </a:r>
          </a:p>
          <a:p>
            <a:pPr lvl="1"/>
            <a:r>
              <a:t>Body Level Two</a:t>
            </a:r>
          </a:p>
          <a:p>
            <a:pPr lvl="2"/>
            <a:r>
              <a:t>Body Level Three</a:t>
            </a:r>
          </a:p>
          <a:p>
            <a:pPr lvl="3"/>
            <a:r>
              <a:t>Body Level Four</a:t>
            </a:r>
          </a:p>
          <a:p>
            <a:pPr lvl="4"/>
            <a:r>
              <a:t>Body Level Five</a:t>
            </a:r>
          </a:p>
        </p:txBody>
      </p:sp>
      <p:sp>
        <p:nvSpPr>
          <p:cNvPr id="80" name="Shape 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7" name="Shape 87"/>
          <p:cNvSpPr>
            <a:spLocks noGrp="1"/>
          </p:cNvSpPr>
          <p:nvPr>
            <p:ph type="body" idx="1"/>
          </p:nvPr>
        </p:nvSpPr>
        <p:spPr>
          <a:xfrm>
            <a:off x="647700" y="647700"/>
            <a:ext cx="11709400" cy="84582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r>
              <a:t>Body Level One</a:t>
            </a:r>
          </a:p>
          <a:p>
            <a:pPr lvl="1"/>
            <a:r>
              <a:t>Body Level Two</a:t>
            </a:r>
          </a:p>
          <a:p>
            <a:pPr lvl="2"/>
            <a:r>
              <a:t>Body Level Three</a:t>
            </a:r>
          </a:p>
          <a:p>
            <a:pPr lvl="3"/>
            <a:r>
              <a:t>Body Level Four</a:t>
            </a:r>
          </a:p>
          <a:p>
            <a:pPr lvl="4"/>
            <a:r>
              <a:t>Body Level Five</a:t>
            </a:r>
          </a:p>
        </p:txBody>
      </p:sp>
      <p:sp>
        <p:nvSpPr>
          <p:cNvPr id="88" name="Shape 8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47700" y="152400"/>
            <a:ext cx="11709400" cy="2032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647700" y="2628900"/>
            <a:ext cx="11709400" cy="647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a:buBlip>
                <a:blip r:embed="rId16"/>
              </a:buBlip>
            </a:lvl1pPr>
            <a:lvl2pPr>
              <a:buBlip>
                <a:blip r:embed="rId16"/>
              </a:buBlip>
            </a:lvl2pPr>
            <a:lvl3pPr>
              <a:buBlip>
                <a:blip r:embed="rId16"/>
              </a:buBlip>
            </a:lvl3pPr>
            <a:lvl4pPr>
              <a:buBlip>
                <a:blip r:embed="rId16"/>
              </a:buBlip>
            </a:lvl4pPr>
            <a:lvl5pPr>
              <a:buBlip>
                <a:blip r:embed="rId16"/>
              </a:buBlip>
            </a:lvl5p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24599" y="9359900"/>
            <a:ext cx="342901" cy="406400"/>
          </a:xfrm>
          <a:prstGeom prst="rect">
            <a:avLst/>
          </a:prstGeom>
          <a:ln w="12700">
            <a:miter lim="400000"/>
          </a:ln>
        </p:spPr>
        <p:txBody>
          <a:bodyPr wrap="none" lIns="50800" tIns="50800" rIns="50800" bIns="50800">
            <a:spAutoFit/>
          </a:bodyPr>
          <a:lstStyle>
            <a:lvl1pPr>
              <a:defRPr sz="1800" b="0">
                <a:solidFill>
                  <a:srgbClr val="FFFFFF">
                    <a:alpha val="95000"/>
                  </a:srgbClr>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xmlns:p14="http://schemas.microsoft.com/office/powerpoint/2010/main" spd="med"/>
  <p:txStyles>
    <p:titleStyle>
      <a:lvl1pPr marL="0" marR="0" indent="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1pPr>
      <a:lvl2pPr marL="0" marR="0" indent="2286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2pPr>
      <a:lvl3pPr marL="0" marR="0" indent="4572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3pPr>
      <a:lvl4pPr marL="0" marR="0" indent="6858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4pPr>
      <a:lvl5pPr marL="0" marR="0" indent="9144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5pPr>
      <a:lvl6pPr marL="0" marR="0" indent="11430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6pPr>
      <a:lvl7pPr marL="0" marR="0" indent="13716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7pPr>
      <a:lvl8pPr marL="0" marR="0" indent="16002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8pPr>
      <a:lvl9pPr marL="0" marR="0" indent="1828800" algn="l" defTabSz="584200" rtl="0" latinLnBrk="0">
        <a:lnSpc>
          <a:spcPct val="100000"/>
        </a:lnSpc>
        <a:spcBef>
          <a:spcPts val="0"/>
        </a:spcBef>
        <a:spcAft>
          <a:spcPts val="0"/>
        </a:spcAft>
        <a:buClrTx/>
        <a:buSzTx/>
        <a:buFontTx/>
        <a:buNone/>
        <a:tabLst/>
        <a:defRPr sz="7000" b="0" i="0" u="none" strike="noStrike" cap="none" spc="0" baseline="0">
          <a:ln>
            <a:noFill/>
          </a:ln>
          <a:solidFill>
            <a:srgbClr val="FFFFFF">
              <a:alpha val="95000"/>
            </a:srgbClr>
          </a:solidFill>
          <a:uFillTx/>
          <a:latin typeface="+mn-lt"/>
          <a:ea typeface="+mn-ea"/>
          <a:cs typeface="+mn-cs"/>
          <a:sym typeface="Palatino"/>
        </a:defRPr>
      </a:lvl9pPr>
    </p:titleStyle>
    <p:bodyStyle>
      <a:lvl1pPr marL="5334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1pPr>
      <a:lvl2pPr marL="10668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2pPr>
      <a:lvl3pPr marL="16002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3pPr>
      <a:lvl4pPr marL="21336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4pPr>
      <a:lvl5pPr marL="26670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5pPr>
      <a:lvl6pPr marL="32004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6pPr>
      <a:lvl7pPr marL="37338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7pPr>
      <a:lvl8pPr marL="42672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8pPr>
      <a:lvl9pPr marL="4800600" marR="0" indent="-533400" algn="l" defTabSz="584200" rtl="0" latinLnBrk="0">
        <a:lnSpc>
          <a:spcPct val="100000"/>
        </a:lnSpc>
        <a:spcBef>
          <a:spcPts val="4200"/>
        </a:spcBef>
        <a:spcAft>
          <a:spcPts val="0"/>
        </a:spcAft>
        <a:buClrTx/>
        <a:buSzPct val="40000"/>
        <a:buFontTx/>
        <a:buBlip>
          <a:blip r:embed="rId16"/>
        </a:buBlip>
        <a:tabLst/>
        <a:defRPr sz="4300" b="0" i="0" u="none" strike="noStrike" cap="none" spc="0" baseline="0">
          <a:ln>
            <a:noFill/>
          </a:ln>
          <a:solidFill>
            <a:srgbClr val="546056"/>
          </a:solidFill>
          <a:uFillTx/>
          <a:latin typeface="+mn-lt"/>
          <a:ea typeface="+mn-ea"/>
          <a:cs typeface="+mn-cs"/>
          <a:sym typeface="Palatino"/>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6.png"/><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png"/><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9.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9.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ctrTitle"/>
          </p:nvPr>
        </p:nvSpPr>
        <p:spPr>
          <a:prstGeom prst="rect">
            <a:avLst/>
          </a:prstGeom>
        </p:spPr>
        <p:txBody>
          <a:bodyPr/>
          <a:lstStyle/>
          <a:p>
            <a:r>
              <a:t>God Mends Us </a:t>
            </a:r>
          </a:p>
          <a:p>
            <a:r>
              <a:t>and Sends Us</a:t>
            </a:r>
          </a:p>
        </p:txBody>
      </p:sp>
      <p:sp>
        <p:nvSpPr>
          <p:cNvPr id="132" name="Shape 132"/>
          <p:cNvSpPr>
            <a:spLocks noGrp="1"/>
          </p:cNvSpPr>
          <p:nvPr>
            <p:ph type="subTitle" sz="quarter" idx="1"/>
          </p:nvPr>
        </p:nvSpPr>
        <p:spPr>
          <a:prstGeom prst="rect">
            <a:avLst/>
          </a:prstGeom>
          <a:blipFill>
            <a:blip r:embed="rId3"/>
          </a:blipFill>
        </p:spPr>
        <p:txBody>
          <a:bodyPr/>
          <a:lstStyle>
            <a:lvl1pPr>
              <a:lnSpc>
                <a:spcPct val="100000"/>
              </a:lnSpc>
              <a:defRPr sz="3100" b="1" i="0">
                <a:solidFill>
                  <a:srgbClr val="F5F8EB"/>
                </a:solidFill>
                <a:latin typeface="+mn-lt"/>
                <a:ea typeface="+mn-ea"/>
                <a:cs typeface="+mn-cs"/>
                <a:sym typeface="Palatino"/>
              </a:defRPr>
            </a:lvl1pPr>
          </a:lstStyle>
          <a:p>
            <a:r>
              <a:t>John 9:1-12</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Placeholder 172"/>
          <p:cNvPicPr>
            <a:picLocks noGrp="1"/>
          </p:cNvPicPr>
          <p:nvPr>
            <p:ph type="pic" idx="14"/>
          </p:nvPr>
        </p:nvPicPr>
        <p:blipFill>
          <a:blip r:embed="rId2">
            <a:extLst/>
          </a:blip>
          <a:stretch>
            <a:fillRect/>
          </a:stretch>
        </p:blipFill>
        <p:spPr>
          <a:xfrm>
            <a:off x="5611147" y="1856273"/>
            <a:ext cx="6108701" cy="4572001"/>
          </a:xfrm>
          <a:prstGeom prst="rect">
            <a:avLst/>
          </a:prstGeom>
        </p:spPr>
      </p:pic>
      <p:sp>
        <p:nvSpPr>
          <p:cNvPr id="174" name="Shape 174"/>
          <p:cNvSpPr/>
          <p:nvPr/>
        </p:nvSpPr>
        <p:spPr>
          <a:xfrm>
            <a:off x="508000" y="1130300"/>
            <a:ext cx="4659139" cy="4559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R="457200" algn="l" defTabSz="457200">
              <a:lnSpc>
                <a:spcPct val="200000"/>
              </a:lnSpc>
              <a:defRPr b="0">
                <a:solidFill>
                  <a:srgbClr val="000000"/>
                </a:solidFill>
                <a:latin typeface="Candara"/>
                <a:ea typeface="Candara"/>
                <a:cs typeface="Candara"/>
                <a:sym typeface="Candara"/>
              </a:defRPr>
            </a:pPr>
            <a:r>
              <a:t>He replied, </a:t>
            </a:r>
          </a:p>
          <a:p>
            <a:pPr marR="457200" algn="l" defTabSz="457200">
              <a:lnSpc>
                <a:spcPct val="200000"/>
              </a:lnSpc>
              <a:defRPr b="0">
                <a:solidFill>
                  <a:srgbClr val="000000"/>
                </a:solidFill>
                <a:latin typeface="Candara"/>
                <a:ea typeface="Candara"/>
                <a:cs typeface="Candara"/>
                <a:sym typeface="Candara"/>
              </a:defRPr>
            </a:pPr>
            <a:endParaRPr/>
          </a:p>
          <a:p>
            <a:pPr marR="457200" algn="l" defTabSz="457200">
              <a:lnSpc>
                <a:spcPct val="200000"/>
              </a:lnSpc>
              <a:defRPr b="0">
                <a:solidFill>
                  <a:srgbClr val="000000"/>
                </a:solidFill>
                <a:latin typeface="Candara"/>
                <a:ea typeface="Candara"/>
                <a:cs typeface="Candara"/>
                <a:sym typeface="Candara"/>
              </a:defRPr>
            </a:pPr>
            <a:r>
              <a:t>‘The man they call Jesus made some mud and put it on my eyes.</a:t>
            </a:r>
          </a:p>
        </p:txBody>
      </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p:nvPr/>
        </p:nvSpPr>
        <p:spPr>
          <a:xfrm>
            <a:off x="1039620" y="1159258"/>
            <a:ext cx="11884321" cy="637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R="457200" algn="l" defTabSz="457200">
              <a:lnSpc>
                <a:spcPct val="200000"/>
              </a:lnSpc>
              <a:defRPr sz="3000" b="0">
                <a:solidFill>
                  <a:srgbClr val="000000"/>
                </a:solidFill>
                <a:latin typeface="Candara"/>
                <a:ea typeface="Candara"/>
                <a:cs typeface="Candara"/>
                <a:sym typeface="Candara"/>
              </a:defRPr>
            </a:pPr>
            <a:endParaRPr/>
          </a:p>
          <a:p>
            <a:pPr marR="457200" algn="l" defTabSz="457200">
              <a:lnSpc>
                <a:spcPct val="200000"/>
              </a:lnSpc>
              <a:defRPr sz="3000" b="0">
                <a:solidFill>
                  <a:srgbClr val="000000"/>
                </a:solidFill>
                <a:latin typeface="Candara"/>
                <a:ea typeface="Candara"/>
                <a:cs typeface="Candara"/>
                <a:sym typeface="Candara"/>
              </a:defRPr>
            </a:pPr>
            <a:r>
              <a:t>‘He told me to          </a:t>
            </a:r>
            <a:r>
              <a:rPr b="1"/>
              <a:t>           </a:t>
            </a:r>
            <a:r>
              <a:t>to Siloam (remember this means                      )            </a:t>
            </a:r>
            <a:r>
              <a:rPr b="1">
                <a:solidFill>
                  <a:srgbClr val="FF2600"/>
                </a:solidFill>
              </a:rPr>
              <a:t>                                             </a:t>
            </a:r>
            <a:r>
              <a:t>and wash.  </a:t>
            </a:r>
          </a:p>
          <a:p>
            <a:pPr marR="457200" algn="l" defTabSz="457200">
              <a:lnSpc>
                <a:spcPct val="200000"/>
              </a:lnSpc>
              <a:defRPr sz="3000" b="0">
                <a:solidFill>
                  <a:srgbClr val="000000"/>
                </a:solidFill>
                <a:latin typeface="Candara"/>
                <a:ea typeface="Candara"/>
                <a:cs typeface="Candara"/>
                <a:sym typeface="Candara"/>
              </a:defRPr>
            </a:pPr>
            <a:endParaRPr/>
          </a:p>
          <a:p>
            <a:pPr marR="457200" lvl="8" algn="l" defTabSz="457200">
              <a:lnSpc>
                <a:spcPct val="200000"/>
              </a:lnSpc>
              <a:defRPr sz="3000" b="0">
                <a:solidFill>
                  <a:srgbClr val="000000"/>
                </a:solidFill>
                <a:latin typeface="Candara"/>
                <a:ea typeface="Candara"/>
                <a:cs typeface="Candara"/>
                <a:sym typeface="Candara"/>
              </a:defRPr>
            </a:pPr>
            <a:r>
              <a:t>So I                            and I washed, and then I could see.’  </a:t>
            </a:r>
          </a:p>
          <a:p>
            <a:pPr marR="457200" algn="l" defTabSz="457200">
              <a:lnSpc>
                <a:spcPct val="200000"/>
              </a:lnSpc>
              <a:defRPr sz="1900" b="0">
                <a:solidFill>
                  <a:srgbClr val="000000"/>
                </a:solidFill>
                <a:latin typeface="Candara"/>
                <a:ea typeface="Candara"/>
                <a:cs typeface="Candara"/>
                <a:sym typeface="Candara"/>
              </a:defRPr>
            </a:pPr>
            <a:endParaRPr/>
          </a:p>
          <a:p>
            <a:pPr marR="457200" algn="l" defTabSz="457200">
              <a:lnSpc>
                <a:spcPct val="200000"/>
              </a:lnSpc>
              <a:defRPr sz="1900" b="0">
                <a:solidFill>
                  <a:srgbClr val="000000"/>
                </a:solidFill>
                <a:latin typeface="Candara"/>
                <a:ea typeface="Candara"/>
                <a:cs typeface="Candara"/>
                <a:sym typeface="Candara"/>
              </a:defRPr>
            </a:pPr>
            <a:endParaRPr/>
          </a:p>
        </p:txBody>
      </p:sp>
      <p:sp>
        <p:nvSpPr>
          <p:cNvPr id="177" name="Shape 177"/>
          <p:cNvSpPr/>
          <p:nvPr/>
        </p:nvSpPr>
        <p:spPr>
          <a:xfrm>
            <a:off x="3974712" y="4859790"/>
            <a:ext cx="1378546"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WENT</a:t>
            </a:r>
          </a:p>
        </p:txBody>
      </p:sp>
      <p:sp>
        <p:nvSpPr>
          <p:cNvPr id="178" name="Shape 178"/>
          <p:cNvSpPr/>
          <p:nvPr/>
        </p:nvSpPr>
        <p:spPr>
          <a:xfrm>
            <a:off x="3731008" y="2103776"/>
            <a:ext cx="616596"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R="457200" algn="l" defTabSz="457200">
              <a:lnSpc>
                <a:spcPct val="200000"/>
              </a:lnSpc>
              <a:defRPr sz="3000">
                <a:latin typeface="Candara"/>
                <a:ea typeface="Candara"/>
                <a:cs typeface="Candara"/>
                <a:sym typeface="Candara"/>
              </a:defRPr>
            </a:lvl1pPr>
          </a:lstStyle>
          <a:p>
            <a:pPr>
              <a:defRPr sz="1900" b="0">
                <a:solidFill>
                  <a:srgbClr val="000000"/>
                </a:solidFill>
              </a:defRPr>
            </a:pPr>
            <a:r>
              <a:rPr sz="3000" b="1">
                <a:solidFill>
                  <a:srgbClr val="FF2600"/>
                </a:solidFill>
              </a:rPr>
              <a:t>GO</a:t>
            </a:r>
          </a:p>
        </p:txBody>
      </p:sp>
      <p:sp>
        <p:nvSpPr>
          <p:cNvPr id="179" name="Shape 179"/>
          <p:cNvSpPr/>
          <p:nvPr/>
        </p:nvSpPr>
        <p:spPr>
          <a:xfrm>
            <a:off x="10588845" y="2110126"/>
            <a:ext cx="1251912"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R="457200" algn="l" defTabSz="457200">
              <a:lnSpc>
                <a:spcPct val="200000"/>
              </a:lnSpc>
              <a:defRPr sz="1900" b="0">
                <a:solidFill>
                  <a:srgbClr val="000000"/>
                </a:solidFill>
                <a:latin typeface="Candara"/>
                <a:ea typeface="Candara"/>
                <a:cs typeface="Candara"/>
                <a:sym typeface="Candara"/>
              </a:defRPr>
            </a:pPr>
            <a:r>
              <a:rPr sz="2900" b="1">
                <a:solidFill>
                  <a:srgbClr val="FF2600"/>
                </a:solidFill>
              </a:rPr>
              <a:t>(SENT)</a:t>
            </a:r>
            <a:r>
              <a:t> </a:t>
            </a:r>
          </a:p>
        </p:txBody>
      </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6" presetClass="entr" presetSubtype="8" fill="hold" grpId="1" nodeType="clickEffect">
                                  <p:stCondLst>
                                    <p:cond delay="0"/>
                                  </p:stCondLst>
                                  <p:iterate type="lt">
                                    <p:tmAbs val="0"/>
                                  </p:iterate>
                                  <p:childTnLst>
                                    <p:set>
                                      <p:cBhvr>
                                        <p:cTn id="6" fill="hold"/>
                                        <p:tgtEl>
                                          <p:spTgt spid="178"/>
                                        </p:tgtEl>
                                        <p:attrNameLst>
                                          <p:attrName>style.visibility</p:attrName>
                                        </p:attrNameLst>
                                      </p:cBhvr>
                                      <p:to>
                                        <p:strVal val="visible"/>
                                      </p:to>
                                    </p:set>
                                    <p:animEffect transition="in" filter="wipe(down)">
                                      <p:cBhvr>
                                        <p:cTn id="7" dur="363">
                                          <p:stCondLst>
                                            <p:cond delay="0"/>
                                          </p:stCondLst>
                                        </p:cTn>
                                        <p:tgtEl>
                                          <p:spTgt spid="178"/>
                                        </p:tgtEl>
                                      </p:cBhvr>
                                    </p:animEffect>
                                    <p:anim calcmode="lin" valueType="num">
                                      <p:cBhvr>
                                        <p:cTn id="8" dur="1139" fill="hold" tmFilter="0,0; 0.14,0.36; 0.43,0.73; 0.71,0.91; 1.0,1.0">
                                          <p:stCondLst>
                                            <p:cond delay="0"/>
                                          </p:stCondLst>
                                        </p:cTn>
                                        <p:tgtEl>
                                          <p:spTgt spid="178"/>
                                        </p:tgtEl>
                                        <p:attrNameLst>
                                          <p:attrName>ppt_x</p:attrName>
                                        </p:attrNameLst>
                                      </p:cBhvr>
                                      <p:tavLst>
                                        <p:tav tm="0">
                                          <p:val>
                                            <p:strVal val="#ppt_x-0.25"/>
                                          </p:val>
                                        </p:tav>
                                        <p:tav tm="100000">
                                          <p:val>
                                            <p:strVal val="#ppt_x"/>
                                          </p:val>
                                        </p:tav>
                                      </p:tavLst>
                                    </p:anim>
                                    <p:anim calcmode="lin" valueType="num">
                                      <p:cBhvr>
                                        <p:cTn id="9" dur="415" fill="hold" tmFilter="0.0,0.0; 0.25,0.07; 0.50,0.2; 0.75,0.467; 1.0,1.0">
                                          <p:stCondLst>
                                            <p:cond delay="0"/>
                                          </p:stCondLst>
                                        </p:cTn>
                                        <p:tgtEl>
                                          <p:spTgt spid="178"/>
                                        </p:tgtEl>
                                        <p:attrNameLst>
                                          <p:attrName>ppt_y</p:attrName>
                                        </p:attrNameLst>
                                      </p:cBhvr>
                                      <p:tavLst>
                                        <p:tav tm="0" fmla="#ppt_y-sin(pi*$)/3">
                                          <p:val>
                                            <p:fltVal val="0.5"/>
                                          </p:val>
                                        </p:tav>
                                        <p:tav tm="100000">
                                          <p:val>
                                            <p:fltVal val="1"/>
                                          </p:val>
                                        </p:tav>
                                      </p:tavLst>
                                    </p:anim>
                                    <p:anim calcmode="lin" valueType="num">
                                      <p:cBhvr>
                                        <p:cTn id="10" dur="415" fill="hold" tmFilter="0, 0; 0.125,0.2665; 0.25,0.4; 0.375,0.465; 0.5,0.5;  0.625,0.535; 0.75,0.6; 0.875,0.7335; 1,1">
                                          <p:stCondLst>
                                            <p:cond delay="415"/>
                                          </p:stCondLst>
                                        </p:cTn>
                                        <p:tgtEl>
                                          <p:spTgt spid="178"/>
                                        </p:tgtEl>
                                        <p:attrNameLst>
                                          <p:attrName>ppt_y</p:attrName>
                                        </p:attrNameLst>
                                      </p:cBhvr>
                                      <p:tavLst>
                                        <p:tav tm="0" fmla="#ppt_y-sin(pi*$)/9">
                                          <p:val>
                                            <p:fltVal val="0"/>
                                          </p:val>
                                        </p:tav>
                                        <p:tav tm="100000">
                                          <p:val>
                                            <p:fltVal val="1"/>
                                          </p:val>
                                        </p:tav>
                                      </p:tavLst>
                                    </p:anim>
                                    <p:anim calcmode="lin" valueType="num">
                                      <p:cBhvr>
                                        <p:cTn id="11" dur="208" fill="hold" tmFilter="0, 0; 0.125,0.2665; 0.25,0.4; 0.375,0.465; 0.5,0.5;  0.625,0.535; 0.75,0.6; 0.875,0.7335; 1,1">
                                          <p:stCondLst>
                                            <p:cond delay="828"/>
                                          </p:stCondLst>
                                        </p:cTn>
                                        <p:tgtEl>
                                          <p:spTgt spid="178"/>
                                        </p:tgtEl>
                                        <p:attrNameLst>
                                          <p:attrName>ppt_y</p:attrName>
                                        </p:attrNameLst>
                                      </p:cBhvr>
                                      <p:tavLst>
                                        <p:tav tm="0" fmla="#ppt_y-sin(pi*$)/27">
                                          <p:val>
                                            <p:fltVal val="0"/>
                                          </p:val>
                                        </p:tav>
                                        <p:tav tm="100000">
                                          <p:val>
                                            <p:fltVal val="1"/>
                                          </p:val>
                                        </p:tav>
                                      </p:tavLst>
                                    </p:anim>
                                    <p:anim calcmode="lin" valueType="num">
                                      <p:cBhvr>
                                        <p:cTn id="12" dur="103" fill="hold" tmFilter="0, 0; 0.125,0.2665; 0.25,0.4; 0.375,0.465; 0.5,0.5;  0.625,0.535; 0.75,0.6; 0.875,0.7335; 1,1">
                                          <p:stCondLst>
                                            <p:cond delay="1035"/>
                                          </p:stCondLst>
                                        </p:cTn>
                                        <p:tgtEl>
                                          <p:spTgt spid="178"/>
                                        </p:tgtEl>
                                        <p:attrNameLst>
                                          <p:attrName>ppt_y</p:attrName>
                                        </p:attrNameLst>
                                      </p:cBhvr>
                                      <p:tavLst>
                                        <p:tav tm="0" fmla="#ppt_y-sin(pi*$)/81">
                                          <p:val>
                                            <p:fltVal val="0"/>
                                          </p:val>
                                        </p:tav>
                                        <p:tav tm="100000">
                                          <p:val>
                                            <p:fltVal val="1"/>
                                          </p:val>
                                        </p:tav>
                                      </p:tavLst>
                                    </p:anim>
                                    <p:animScale>
                                      <p:cBhvr>
                                        <p:cTn id="13" dur="16" fill="hold">
                                          <p:stCondLst>
                                            <p:cond delay="406"/>
                                          </p:stCondLst>
                                        </p:cTn>
                                        <p:tgtEl>
                                          <p:spTgt spid="178"/>
                                        </p:tgtEl>
                                      </p:cBhvr>
                                      <p:to x="100000" y="60000"/>
                                    </p:animScale>
                                    <p:animScale>
                                      <p:cBhvr>
                                        <p:cTn id="14" dur="104" decel="50000" fill="hold">
                                          <p:stCondLst>
                                            <p:cond delay="423"/>
                                          </p:stCondLst>
                                        </p:cTn>
                                        <p:tgtEl>
                                          <p:spTgt spid="178"/>
                                        </p:tgtEl>
                                      </p:cBhvr>
                                      <p:to x="100000" y="100000"/>
                                    </p:animScale>
                                    <p:animScale>
                                      <p:cBhvr>
                                        <p:cTn id="15" dur="16" decel="50000" fill="hold">
                                          <p:stCondLst>
                                            <p:cond delay="820"/>
                                          </p:stCondLst>
                                        </p:cTn>
                                        <p:tgtEl>
                                          <p:spTgt spid="178"/>
                                        </p:tgtEl>
                                      </p:cBhvr>
                                      <p:to x="100000" y="80000"/>
                                    </p:animScale>
                                    <p:animScale>
                                      <p:cBhvr>
                                        <p:cTn id="16" dur="104" decel="50000" fill="hold">
                                          <p:stCondLst>
                                            <p:cond delay="836"/>
                                          </p:stCondLst>
                                        </p:cTn>
                                        <p:tgtEl>
                                          <p:spTgt spid="178"/>
                                        </p:tgtEl>
                                      </p:cBhvr>
                                      <p:to x="100000" y="100000"/>
                                    </p:animScale>
                                    <p:animScale>
                                      <p:cBhvr>
                                        <p:cTn id="17" dur="16" decel="50000" fill="hold">
                                          <p:stCondLst>
                                            <p:cond delay="1026"/>
                                          </p:stCondLst>
                                        </p:cTn>
                                        <p:tgtEl>
                                          <p:spTgt spid="178"/>
                                        </p:tgtEl>
                                      </p:cBhvr>
                                      <p:to x="100000" y="90000"/>
                                    </p:animScale>
                                    <p:animScale>
                                      <p:cBhvr>
                                        <p:cTn id="18" dur="104" decel="50000" fill="hold">
                                          <p:stCondLst>
                                            <p:cond delay="1043"/>
                                          </p:stCondLst>
                                        </p:cTn>
                                        <p:tgtEl>
                                          <p:spTgt spid="178"/>
                                        </p:tgtEl>
                                      </p:cBhvr>
                                      <p:to x="100000" y="100000"/>
                                    </p:animScale>
                                    <p:animScale>
                                      <p:cBhvr>
                                        <p:cTn id="19" dur="16" decel="50000" fill="hold">
                                          <p:stCondLst>
                                            <p:cond delay="1130"/>
                                          </p:stCondLst>
                                        </p:cTn>
                                        <p:tgtEl>
                                          <p:spTgt spid="178"/>
                                        </p:tgtEl>
                                      </p:cBhvr>
                                      <p:to x="100000" y="95000"/>
                                    </p:animScale>
                                    <p:animScale>
                                      <p:cBhvr>
                                        <p:cTn id="20" dur="104" decel="50000" fill="hold">
                                          <p:stCondLst>
                                            <p:cond delay="1146"/>
                                          </p:stCondLst>
                                        </p:cTn>
                                        <p:tgtEl>
                                          <p:spTgt spid="17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8" fill="hold" grpId="2" nodeType="clickEffect">
                                  <p:stCondLst>
                                    <p:cond delay="0"/>
                                  </p:stCondLst>
                                  <p:iterate type="lt">
                                    <p:tmAbs val="0"/>
                                  </p:iterate>
                                  <p:childTnLst>
                                    <p:set>
                                      <p:cBhvr>
                                        <p:cTn id="24" fill="hold"/>
                                        <p:tgtEl>
                                          <p:spTgt spid="179"/>
                                        </p:tgtEl>
                                        <p:attrNameLst>
                                          <p:attrName>style.visibility</p:attrName>
                                        </p:attrNameLst>
                                      </p:cBhvr>
                                      <p:to>
                                        <p:strVal val="visible"/>
                                      </p:to>
                                    </p:set>
                                    <p:animEffect transition="in" filter="wipe(down)">
                                      <p:cBhvr>
                                        <p:cTn id="25" dur="435">
                                          <p:stCondLst>
                                            <p:cond delay="0"/>
                                          </p:stCondLst>
                                        </p:cTn>
                                        <p:tgtEl>
                                          <p:spTgt spid="179"/>
                                        </p:tgtEl>
                                      </p:cBhvr>
                                    </p:animEffect>
                                    <p:anim calcmode="lin" valueType="num">
                                      <p:cBhvr>
                                        <p:cTn id="26" dur="1367" fill="hold" tmFilter="0,0; 0.14,0.36; 0.43,0.73; 0.71,0.91; 1.0,1.0">
                                          <p:stCondLst>
                                            <p:cond delay="0"/>
                                          </p:stCondLst>
                                        </p:cTn>
                                        <p:tgtEl>
                                          <p:spTgt spid="179"/>
                                        </p:tgtEl>
                                        <p:attrNameLst>
                                          <p:attrName>ppt_x</p:attrName>
                                        </p:attrNameLst>
                                      </p:cBhvr>
                                      <p:tavLst>
                                        <p:tav tm="0">
                                          <p:val>
                                            <p:strVal val="#ppt_x-0.25"/>
                                          </p:val>
                                        </p:tav>
                                        <p:tav tm="100000">
                                          <p:val>
                                            <p:strVal val="#ppt_x"/>
                                          </p:val>
                                        </p:tav>
                                      </p:tavLst>
                                    </p:anim>
                                    <p:anim calcmode="lin" valueType="num">
                                      <p:cBhvr>
                                        <p:cTn id="27" dur="498" fill="hold" tmFilter="0.0,0.0; 0.25,0.07; 0.50,0.2; 0.75,0.467; 1.0,1.0">
                                          <p:stCondLst>
                                            <p:cond delay="0"/>
                                          </p:stCondLst>
                                        </p:cTn>
                                        <p:tgtEl>
                                          <p:spTgt spid="179"/>
                                        </p:tgtEl>
                                        <p:attrNameLst>
                                          <p:attrName>ppt_y</p:attrName>
                                        </p:attrNameLst>
                                      </p:cBhvr>
                                      <p:tavLst>
                                        <p:tav tm="0" fmla="#ppt_y-sin(pi*$)/3">
                                          <p:val>
                                            <p:fltVal val="0.5"/>
                                          </p:val>
                                        </p:tav>
                                        <p:tav tm="100000">
                                          <p:val>
                                            <p:fltVal val="1"/>
                                          </p:val>
                                        </p:tav>
                                      </p:tavLst>
                                    </p:anim>
                                    <p:anim calcmode="lin" valueType="num">
                                      <p:cBhvr>
                                        <p:cTn id="28" dur="498" fill="hold" tmFilter="0, 0; 0.125,0.2665; 0.25,0.4; 0.375,0.465; 0.5,0.5;  0.625,0.535; 0.75,0.6; 0.875,0.7335; 1,1">
                                          <p:stCondLst>
                                            <p:cond delay="498"/>
                                          </p:stCondLst>
                                        </p:cTn>
                                        <p:tgtEl>
                                          <p:spTgt spid="179"/>
                                        </p:tgtEl>
                                        <p:attrNameLst>
                                          <p:attrName>ppt_y</p:attrName>
                                        </p:attrNameLst>
                                      </p:cBhvr>
                                      <p:tavLst>
                                        <p:tav tm="0" fmla="#ppt_y-sin(pi*$)/9">
                                          <p:val>
                                            <p:fltVal val="0"/>
                                          </p:val>
                                        </p:tav>
                                        <p:tav tm="100000">
                                          <p:val>
                                            <p:fltVal val="1"/>
                                          </p:val>
                                        </p:tav>
                                      </p:tavLst>
                                    </p:anim>
                                    <p:anim calcmode="lin" valueType="num">
                                      <p:cBhvr>
                                        <p:cTn id="29" dur="249" fill="hold" tmFilter="0, 0; 0.125,0.2665; 0.25,0.4; 0.375,0.465; 0.5,0.5;  0.625,0.535; 0.75,0.6; 0.875,0.7335; 1,1">
                                          <p:stCondLst>
                                            <p:cond delay="993"/>
                                          </p:stCondLst>
                                        </p:cTn>
                                        <p:tgtEl>
                                          <p:spTgt spid="179"/>
                                        </p:tgtEl>
                                        <p:attrNameLst>
                                          <p:attrName>ppt_y</p:attrName>
                                        </p:attrNameLst>
                                      </p:cBhvr>
                                      <p:tavLst>
                                        <p:tav tm="0" fmla="#ppt_y-sin(pi*$)/27">
                                          <p:val>
                                            <p:fltVal val="0"/>
                                          </p:val>
                                        </p:tav>
                                        <p:tav tm="100000">
                                          <p:val>
                                            <p:fltVal val="1"/>
                                          </p:val>
                                        </p:tav>
                                      </p:tavLst>
                                    </p:anim>
                                    <p:anim calcmode="lin" valueType="num">
                                      <p:cBhvr>
                                        <p:cTn id="30" dur="123" fill="hold" tmFilter="0, 0; 0.125,0.2665; 0.25,0.4; 0.375,0.465; 0.5,0.5;  0.625,0.535; 0.75,0.6; 0.875,0.7335; 1,1">
                                          <p:stCondLst>
                                            <p:cond delay="1242"/>
                                          </p:stCondLst>
                                        </p:cTn>
                                        <p:tgtEl>
                                          <p:spTgt spid="179"/>
                                        </p:tgtEl>
                                        <p:attrNameLst>
                                          <p:attrName>ppt_y</p:attrName>
                                        </p:attrNameLst>
                                      </p:cBhvr>
                                      <p:tavLst>
                                        <p:tav tm="0" fmla="#ppt_y-sin(pi*$)/81">
                                          <p:val>
                                            <p:fltVal val="0"/>
                                          </p:val>
                                        </p:tav>
                                        <p:tav tm="100000">
                                          <p:val>
                                            <p:fltVal val="1"/>
                                          </p:val>
                                        </p:tav>
                                      </p:tavLst>
                                    </p:anim>
                                    <p:animScale>
                                      <p:cBhvr>
                                        <p:cTn id="31" dur="20" fill="hold">
                                          <p:stCondLst>
                                            <p:cond delay="488"/>
                                          </p:stCondLst>
                                        </p:cTn>
                                        <p:tgtEl>
                                          <p:spTgt spid="179"/>
                                        </p:tgtEl>
                                      </p:cBhvr>
                                      <p:to x="100000" y="60000"/>
                                    </p:animScale>
                                    <p:animScale>
                                      <p:cBhvr>
                                        <p:cTn id="32" dur="125" decel="50000" fill="hold">
                                          <p:stCondLst>
                                            <p:cond delay="507"/>
                                          </p:stCondLst>
                                        </p:cTn>
                                        <p:tgtEl>
                                          <p:spTgt spid="179"/>
                                        </p:tgtEl>
                                      </p:cBhvr>
                                      <p:to x="100000" y="100000"/>
                                    </p:animScale>
                                    <p:animScale>
                                      <p:cBhvr>
                                        <p:cTn id="33" dur="20" decel="50000" fill="hold">
                                          <p:stCondLst>
                                            <p:cond delay="984"/>
                                          </p:stCondLst>
                                        </p:cTn>
                                        <p:tgtEl>
                                          <p:spTgt spid="179"/>
                                        </p:tgtEl>
                                      </p:cBhvr>
                                      <p:to x="100000" y="80000"/>
                                    </p:animScale>
                                    <p:animScale>
                                      <p:cBhvr>
                                        <p:cTn id="34" dur="125" decel="50000" fill="hold">
                                          <p:stCondLst>
                                            <p:cond delay="1004"/>
                                          </p:stCondLst>
                                        </p:cTn>
                                        <p:tgtEl>
                                          <p:spTgt spid="179"/>
                                        </p:tgtEl>
                                      </p:cBhvr>
                                      <p:to x="100000" y="100000"/>
                                    </p:animScale>
                                    <p:animScale>
                                      <p:cBhvr>
                                        <p:cTn id="35" dur="20" decel="50000" fill="hold">
                                          <p:stCondLst>
                                            <p:cond delay="1232"/>
                                          </p:stCondLst>
                                        </p:cTn>
                                        <p:tgtEl>
                                          <p:spTgt spid="179"/>
                                        </p:tgtEl>
                                      </p:cBhvr>
                                      <p:to x="100000" y="90000"/>
                                    </p:animScale>
                                    <p:animScale>
                                      <p:cBhvr>
                                        <p:cTn id="36" dur="125" decel="50000" fill="hold">
                                          <p:stCondLst>
                                            <p:cond delay="1251"/>
                                          </p:stCondLst>
                                        </p:cTn>
                                        <p:tgtEl>
                                          <p:spTgt spid="179"/>
                                        </p:tgtEl>
                                      </p:cBhvr>
                                      <p:to x="100000" y="100000"/>
                                    </p:animScale>
                                    <p:animScale>
                                      <p:cBhvr>
                                        <p:cTn id="37" dur="20" decel="50000" fill="hold">
                                          <p:stCondLst>
                                            <p:cond delay="1356"/>
                                          </p:stCondLst>
                                        </p:cTn>
                                        <p:tgtEl>
                                          <p:spTgt spid="179"/>
                                        </p:tgtEl>
                                      </p:cBhvr>
                                      <p:to x="100000" y="95000"/>
                                    </p:animScale>
                                    <p:animScale>
                                      <p:cBhvr>
                                        <p:cTn id="38" dur="125" decel="50000" fill="hold">
                                          <p:stCondLst>
                                            <p:cond delay="1376"/>
                                          </p:stCondLst>
                                        </p:cTn>
                                        <p:tgtEl>
                                          <p:spTgt spid="17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8" fill="hold" grpId="3" nodeType="clickEffect">
                                  <p:stCondLst>
                                    <p:cond delay="0"/>
                                  </p:stCondLst>
                                  <p:iterate type="lt">
                                    <p:tmAbs val="0"/>
                                  </p:iterate>
                                  <p:childTnLst>
                                    <p:set>
                                      <p:cBhvr>
                                        <p:cTn id="42" fill="hold"/>
                                        <p:tgtEl>
                                          <p:spTgt spid="177"/>
                                        </p:tgtEl>
                                        <p:attrNameLst>
                                          <p:attrName>style.visibility</p:attrName>
                                        </p:attrNameLst>
                                      </p:cBhvr>
                                      <p:to>
                                        <p:strVal val="visible"/>
                                      </p:to>
                                    </p:set>
                                    <p:animEffect transition="in" filter="wipe(down)">
                                      <p:cBhvr>
                                        <p:cTn id="43" dur="363">
                                          <p:stCondLst>
                                            <p:cond delay="0"/>
                                          </p:stCondLst>
                                        </p:cTn>
                                        <p:tgtEl>
                                          <p:spTgt spid="177"/>
                                        </p:tgtEl>
                                      </p:cBhvr>
                                    </p:animEffect>
                                    <p:anim calcmode="lin" valueType="num">
                                      <p:cBhvr>
                                        <p:cTn id="44" dur="1139" fill="hold" tmFilter="0,0; 0.14,0.36; 0.43,0.73; 0.71,0.91; 1.0,1.0">
                                          <p:stCondLst>
                                            <p:cond delay="0"/>
                                          </p:stCondLst>
                                        </p:cTn>
                                        <p:tgtEl>
                                          <p:spTgt spid="177"/>
                                        </p:tgtEl>
                                        <p:attrNameLst>
                                          <p:attrName>ppt_x</p:attrName>
                                        </p:attrNameLst>
                                      </p:cBhvr>
                                      <p:tavLst>
                                        <p:tav tm="0">
                                          <p:val>
                                            <p:strVal val="#ppt_x-0.25"/>
                                          </p:val>
                                        </p:tav>
                                        <p:tav tm="100000">
                                          <p:val>
                                            <p:strVal val="#ppt_x"/>
                                          </p:val>
                                        </p:tav>
                                      </p:tavLst>
                                    </p:anim>
                                    <p:anim calcmode="lin" valueType="num">
                                      <p:cBhvr>
                                        <p:cTn id="45" dur="415" fill="hold" tmFilter="0.0,0.0; 0.25,0.07; 0.50,0.2; 0.75,0.467; 1.0,1.0">
                                          <p:stCondLst>
                                            <p:cond delay="0"/>
                                          </p:stCondLst>
                                        </p:cTn>
                                        <p:tgtEl>
                                          <p:spTgt spid="177"/>
                                        </p:tgtEl>
                                        <p:attrNameLst>
                                          <p:attrName>ppt_y</p:attrName>
                                        </p:attrNameLst>
                                      </p:cBhvr>
                                      <p:tavLst>
                                        <p:tav tm="0" fmla="#ppt_y-sin(pi*$)/3">
                                          <p:val>
                                            <p:fltVal val="0.5"/>
                                          </p:val>
                                        </p:tav>
                                        <p:tav tm="100000">
                                          <p:val>
                                            <p:fltVal val="1"/>
                                          </p:val>
                                        </p:tav>
                                      </p:tavLst>
                                    </p:anim>
                                    <p:anim calcmode="lin" valueType="num">
                                      <p:cBhvr>
                                        <p:cTn id="46" dur="415" fill="hold" tmFilter="0, 0; 0.125,0.2665; 0.25,0.4; 0.375,0.465; 0.5,0.5;  0.625,0.535; 0.75,0.6; 0.875,0.7335; 1,1">
                                          <p:stCondLst>
                                            <p:cond delay="415"/>
                                          </p:stCondLst>
                                        </p:cTn>
                                        <p:tgtEl>
                                          <p:spTgt spid="177"/>
                                        </p:tgtEl>
                                        <p:attrNameLst>
                                          <p:attrName>ppt_y</p:attrName>
                                        </p:attrNameLst>
                                      </p:cBhvr>
                                      <p:tavLst>
                                        <p:tav tm="0" fmla="#ppt_y-sin(pi*$)/9">
                                          <p:val>
                                            <p:fltVal val="0"/>
                                          </p:val>
                                        </p:tav>
                                        <p:tav tm="100000">
                                          <p:val>
                                            <p:fltVal val="1"/>
                                          </p:val>
                                        </p:tav>
                                      </p:tavLst>
                                    </p:anim>
                                    <p:anim calcmode="lin" valueType="num">
                                      <p:cBhvr>
                                        <p:cTn id="47" dur="208" fill="hold" tmFilter="0, 0; 0.125,0.2665; 0.25,0.4; 0.375,0.465; 0.5,0.5;  0.625,0.535; 0.75,0.6; 0.875,0.7335; 1,1">
                                          <p:stCondLst>
                                            <p:cond delay="828"/>
                                          </p:stCondLst>
                                        </p:cTn>
                                        <p:tgtEl>
                                          <p:spTgt spid="177"/>
                                        </p:tgtEl>
                                        <p:attrNameLst>
                                          <p:attrName>ppt_y</p:attrName>
                                        </p:attrNameLst>
                                      </p:cBhvr>
                                      <p:tavLst>
                                        <p:tav tm="0" fmla="#ppt_y-sin(pi*$)/27">
                                          <p:val>
                                            <p:fltVal val="0"/>
                                          </p:val>
                                        </p:tav>
                                        <p:tav tm="100000">
                                          <p:val>
                                            <p:fltVal val="1"/>
                                          </p:val>
                                        </p:tav>
                                      </p:tavLst>
                                    </p:anim>
                                    <p:anim calcmode="lin" valueType="num">
                                      <p:cBhvr>
                                        <p:cTn id="48" dur="103" fill="hold" tmFilter="0, 0; 0.125,0.2665; 0.25,0.4; 0.375,0.465; 0.5,0.5;  0.625,0.535; 0.75,0.6; 0.875,0.7335; 1,1">
                                          <p:stCondLst>
                                            <p:cond delay="1035"/>
                                          </p:stCondLst>
                                        </p:cTn>
                                        <p:tgtEl>
                                          <p:spTgt spid="177"/>
                                        </p:tgtEl>
                                        <p:attrNameLst>
                                          <p:attrName>ppt_y</p:attrName>
                                        </p:attrNameLst>
                                      </p:cBhvr>
                                      <p:tavLst>
                                        <p:tav tm="0" fmla="#ppt_y-sin(pi*$)/81">
                                          <p:val>
                                            <p:fltVal val="0"/>
                                          </p:val>
                                        </p:tav>
                                        <p:tav tm="100000">
                                          <p:val>
                                            <p:fltVal val="1"/>
                                          </p:val>
                                        </p:tav>
                                      </p:tavLst>
                                    </p:anim>
                                    <p:animScale>
                                      <p:cBhvr>
                                        <p:cTn id="49" dur="16" fill="hold">
                                          <p:stCondLst>
                                            <p:cond delay="406"/>
                                          </p:stCondLst>
                                        </p:cTn>
                                        <p:tgtEl>
                                          <p:spTgt spid="177"/>
                                        </p:tgtEl>
                                      </p:cBhvr>
                                      <p:to x="100000" y="60000"/>
                                    </p:animScale>
                                    <p:animScale>
                                      <p:cBhvr>
                                        <p:cTn id="50" dur="104" decel="50000" fill="hold">
                                          <p:stCondLst>
                                            <p:cond delay="423"/>
                                          </p:stCondLst>
                                        </p:cTn>
                                        <p:tgtEl>
                                          <p:spTgt spid="177"/>
                                        </p:tgtEl>
                                      </p:cBhvr>
                                      <p:to x="100000" y="100000"/>
                                    </p:animScale>
                                    <p:animScale>
                                      <p:cBhvr>
                                        <p:cTn id="51" dur="16" decel="50000" fill="hold">
                                          <p:stCondLst>
                                            <p:cond delay="820"/>
                                          </p:stCondLst>
                                        </p:cTn>
                                        <p:tgtEl>
                                          <p:spTgt spid="177"/>
                                        </p:tgtEl>
                                      </p:cBhvr>
                                      <p:to x="100000" y="80000"/>
                                    </p:animScale>
                                    <p:animScale>
                                      <p:cBhvr>
                                        <p:cTn id="52" dur="104" decel="50000" fill="hold">
                                          <p:stCondLst>
                                            <p:cond delay="836"/>
                                          </p:stCondLst>
                                        </p:cTn>
                                        <p:tgtEl>
                                          <p:spTgt spid="177"/>
                                        </p:tgtEl>
                                      </p:cBhvr>
                                      <p:to x="100000" y="100000"/>
                                    </p:animScale>
                                    <p:animScale>
                                      <p:cBhvr>
                                        <p:cTn id="53" dur="16" decel="50000" fill="hold">
                                          <p:stCondLst>
                                            <p:cond delay="1026"/>
                                          </p:stCondLst>
                                        </p:cTn>
                                        <p:tgtEl>
                                          <p:spTgt spid="177"/>
                                        </p:tgtEl>
                                      </p:cBhvr>
                                      <p:to x="100000" y="90000"/>
                                    </p:animScale>
                                    <p:animScale>
                                      <p:cBhvr>
                                        <p:cTn id="54" dur="104" decel="50000" fill="hold">
                                          <p:stCondLst>
                                            <p:cond delay="1043"/>
                                          </p:stCondLst>
                                        </p:cTn>
                                        <p:tgtEl>
                                          <p:spTgt spid="177"/>
                                        </p:tgtEl>
                                      </p:cBhvr>
                                      <p:to x="100000" y="100000"/>
                                    </p:animScale>
                                    <p:animScale>
                                      <p:cBhvr>
                                        <p:cTn id="55" dur="16" decel="50000" fill="hold">
                                          <p:stCondLst>
                                            <p:cond delay="1130"/>
                                          </p:stCondLst>
                                        </p:cTn>
                                        <p:tgtEl>
                                          <p:spTgt spid="177"/>
                                        </p:tgtEl>
                                      </p:cBhvr>
                                      <p:to x="100000" y="95000"/>
                                    </p:animScale>
                                    <p:animScale>
                                      <p:cBhvr>
                                        <p:cTn id="56" dur="104" decel="50000" fill="hold">
                                          <p:stCondLst>
                                            <p:cond delay="1146"/>
                                          </p:stCondLst>
                                        </p:cTn>
                                        <p:tgtEl>
                                          <p:spTgt spid="17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3" animBg="1" advAuto="0"/>
      <p:bldP spid="178" grpId="1" animBg="1" advAuto="0"/>
      <p:bldP spid="179" grpId="2"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p:nvPr/>
        </p:nvSpPr>
        <p:spPr>
          <a:xfrm>
            <a:off x="713664" y="2160599"/>
            <a:ext cx="11884322" cy="467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R="457200" algn="l" defTabSz="457200">
              <a:lnSpc>
                <a:spcPct val="200000"/>
              </a:lnSpc>
              <a:defRPr sz="3300" b="0">
                <a:solidFill>
                  <a:srgbClr val="000000"/>
                </a:solidFill>
                <a:latin typeface="Candara"/>
                <a:ea typeface="Candara"/>
                <a:cs typeface="Candara"/>
                <a:sym typeface="Candara"/>
              </a:defRPr>
            </a:pPr>
            <a:endParaRPr/>
          </a:p>
          <a:p>
            <a:pPr marR="457200" algn="l" defTabSz="457200">
              <a:lnSpc>
                <a:spcPct val="200000"/>
              </a:lnSpc>
              <a:defRPr sz="3300" b="0">
                <a:solidFill>
                  <a:srgbClr val="000000"/>
                </a:solidFill>
                <a:latin typeface="Candara"/>
                <a:ea typeface="Candara"/>
                <a:cs typeface="Candara"/>
                <a:sym typeface="Candara"/>
              </a:defRPr>
            </a:pPr>
            <a:r>
              <a:t>Where is the man?’ they asked him.  </a:t>
            </a:r>
          </a:p>
          <a:p>
            <a:pPr marR="457200" algn="l" defTabSz="457200">
              <a:lnSpc>
                <a:spcPct val="200000"/>
              </a:lnSpc>
              <a:defRPr sz="3300" b="0">
                <a:solidFill>
                  <a:srgbClr val="000000"/>
                </a:solidFill>
                <a:latin typeface="Candara"/>
                <a:ea typeface="Candara"/>
                <a:cs typeface="Candara"/>
                <a:sym typeface="Candara"/>
              </a:defRPr>
            </a:pPr>
            <a:endParaRPr/>
          </a:p>
          <a:p>
            <a:pPr marR="457200" algn="l" defTabSz="457200">
              <a:lnSpc>
                <a:spcPct val="200000"/>
              </a:lnSpc>
              <a:defRPr sz="3300" b="0">
                <a:solidFill>
                  <a:srgbClr val="000000"/>
                </a:solidFill>
                <a:latin typeface="Candara"/>
                <a:ea typeface="Candara"/>
                <a:cs typeface="Candara"/>
                <a:sym typeface="Candara"/>
              </a:defRPr>
            </a:pPr>
            <a:r>
              <a:t>‘I don’t know,’ he said.”</a:t>
            </a:r>
          </a:p>
        </p:txBody>
      </p:sp>
      <p:grpSp>
        <p:nvGrpSpPr>
          <p:cNvPr id="186" name="Group 186"/>
          <p:cNvGrpSpPr/>
          <p:nvPr/>
        </p:nvGrpSpPr>
        <p:grpSpPr>
          <a:xfrm>
            <a:off x="5664360" y="5153686"/>
            <a:ext cx="6764402" cy="3976026"/>
            <a:chOff x="0" y="0"/>
            <a:chExt cx="6764401" cy="3976025"/>
          </a:xfrm>
        </p:grpSpPr>
        <p:pic>
          <p:nvPicPr>
            <p:cNvPr id="185" name="pasted-image.pdf"/>
            <p:cNvPicPr>
              <a:picLocks noChangeAspect="1"/>
            </p:cNvPicPr>
            <p:nvPr/>
          </p:nvPicPr>
          <p:blipFill>
            <a:blip r:embed="rId3">
              <a:extLst/>
            </a:blip>
            <a:stretch>
              <a:fillRect/>
            </a:stretch>
          </p:blipFill>
          <p:spPr>
            <a:xfrm>
              <a:off x="127000" y="88900"/>
              <a:ext cx="6510402" cy="3645826"/>
            </a:xfrm>
            <a:prstGeom prst="rect">
              <a:avLst/>
            </a:prstGeom>
            <a:ln>
              <a:noFill/>
            </a:ln>
            <a:effectLst/>
          </p:spPr>
        </p:pic>
        <p:pic>
          <p:nvPicPr>
            <p:cNvPr id="184" name="Picture 183"/>
            <p:cNvPicPr>
              <a:picLocks/>
            </p:cNvPicPr>
            <p:nvPr/>
          </p:nvPicPr>
          <p:blipFill>
            <a:blip r:embed="rId4">
              <a:extLst/>
            </a:blip>
            <a:stretch>
              <a:fillRect/>
            </a:stretch>
          </p:blipFill>
          <p:spPr>
            <a:xfrm>
              <a:off x="0" y="0"/>
              <a:ext cx="6764402" cy="3976026"/>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hueOff val="-595903"/>
            <a:satOff val="-7599"/>
            <a:lumOff val="14275"/>
          </a:schemeClr>
        </a:solidFill>
        <a:effectLst/>
      </p:bgPr>
    </p:bg>
    <p:spTree>
      <p:nvGrpSpPr>
        <p:cNvPr id="1" name=""/>
        <p:cNvGrpSpPr/>
        <p:nvPr/>
      </p:nvGrpSpPr>
      <p:grpSpPr>
        <a:xfrm>
          <a:off x="0" y="0"/>
          <a:ext cx="0" cy="0"/>
          <a:chOff x="0" y="0"/>
          <a:chExt cx="0" cy="0"/>
        </a:xfrm>
      </p:grpSpPr>
      <p:sp>
        <p:nvSpPr>
          <p:cNvPr id="190" name="Shape 190"/>
          <p:cNvSpPr>
            <a:spLocks noGrp="1"/>
          </p:cNvSpPr>
          <p:nvPr>
            <p:ph type="ctrTitle"/>
          </p:nvPr>
        </p:nvSpPr>
        <p:spPr>
          <a:xfrm>
            <a:off x="-229874" y="2101850"/>
            <a:ext cx="11709401" cy="2908300"/>
          </a:xfrm>
          <a:prstGeom prst="rect">
            <a:avLst/>
          </a:prstGeom>
        </p:spPr>
        <p:txBody>
          <a:bodyPr/>
          <a:lstStyle/>
          <a:p>
            <a:r>
              <a:t>We Have Been    </a:t>
            </a:r>
          </a:p>
        </p:txBody>
      </p:sp>
      <p:sp>
        <p:nvSpPr>
          <p:cNvPr id="191" name="Shape 191"/>
          <p:cNvSpPr>
            <a:spLocks noGrp="1"/>
          </p:cNvSpPr>
          <p:nvPr>
            <p:ph type="subTitle" sz="quarter" idx="1"/>
          </p:nvPr>
        </p:nvSpPr>
        <p:spPr>
          <a:prstGeom prst="rect">
            <a:avLst/>
          </a:prstGeom>
        </p:spPr>
        <p:txBody>
          <a:bodyPr/>
          <a:lstStyle/>
          <a:p>
            <a:r>
              <a:t>To Display the Works of God</a:t>
            </a:r>
          </a:p>
        </p:txBody>
      </p:sp>
      <p:sp>
        <p:nvSpPr>
          <p:cNvPr id="192" name="Shape 192"/>
          <p:cNvSpPr/>
          <p:nvPr/>
        </p:nvSpPr>
        <p:spPr>
          <a:xfrm>
            <a:off x="8708139" y="3867003"/>
            <a:ext cx="2371890"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700"/>
            </a:lvl1pPr>
          </a:lstStyle>
          <a:p>
            <a:r>
              <a:t>SENT</a:t>
            </a:r>
          </a:p>
        </p:txBody>
      </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6" presetClass="entr" presetSubtype="8" fill="hold" grpId="1" nodeType="clickEffect">
                                  <p:stCondLst>
                                    <p:cond delay="0"/>
                                  </p:stCondLst>
                                  <p:iterate type="lt">
                                    <p:tmAbs val="0"/>
                                  </p:iterate>
                                  <p:childTnLst>
                                    <p:set>
                                      <p:cBhvr>
                                        <p:cTn id="6" fill="hold"/>
                                        <p:tgtEl>
                                          <p:spTgt spid="192"/>
                                        </p:tgtEl>
                                        <p:attrNameLst>
                                          <p:attrName>style.visibility</p:attrName>
                                        </p:attrNameLst>
                                      </p:cBhvr>
                                      <p:to>
                                        <p:strVal val="visible"/>
                                      </p:to>
                                    </p:set>
                                    <p:animEffect transition="in" filter="wipe(down)">
                                      <p:cBhvr>
                                        <p:cTn id="7" dur="580">
                                          <p:stCondLst>
                                            <p:cond delay="0"/>
                                          </p:stCondLst>
                                        </p:cTn>
                                        <p:tgtEl>
                                          <p:spTgt spid="192"/>
                                        </p:tgtEl>
                                      </p:cBhvr>
                                    </p:animEffect>
                                    <p:anim calcmode="lin" valueType="num">
                                      <p:cBhvr>
                                        <p:cTn id="8" dur="1822" fill="hold" tmFilter="0,0; 0.14,0.36; 0.43,0.73; 0.71,0.91; 1.0,1.0">
                                          <p:stCondLst>
                                            <p:cond delay="0"/>
                                          </p:stCondLst>
                                        </p:cTn>
                                        <p:tgtEl>
                                          <p:spTgt spid="192"/>
                                        </p:tgtEl>
                                        <p:attrNameLst>
                                          <p:attrName>ppt_x</p:attrName>
                                        </p:attrNameLst>
                                      </p:cBhvr>
                                      <p:tavLst>
                                        <p:tav tm="0">
                                          <p:val>
                                            <p:strVal val="#ppt_x-0.25"/>
                                          </p:val>
                                        </p:tav>
                                        <p:tav tm="100000">
                                          <p:val>
                                            <p:strVal val="#ppt_x"/>
                                          </p:val>
                                        </p:tav>
                                      </p:tavLst>
                                    </p:anim>
                                    <p:anim calcmode="lin" valueType="num">
                                      <p:cBhvr>
                                        <p:cTn id="9" dur="664" fill="hold" tmFilter="0.0,0.0; 0.25,0.07; 0.50,0.2; 0.75,0.467; 1.0,1.0">
                                          <p:stCondLst>
                                            <p:cond delay="0"/>
                                          </p:stCondLst>
                                        </p:cTn>
                                        <p:tgtEl>
                                          <p:spTgt spid="192"/>
                                        </p:tgtEl>
                                        <p:attrNameLst>
                                          <p:attrName>ppt_y</p:attrName>
                                        </p:attrNameLst>
                                      </p:cBhvr>
                                      <p:tavLst>
                                        <p:tav tm="0" fmla="#ppt_y-sin(pi*$)/3">
                                          <p:val>
                                            <p:fltVal val="0.5"/>
                                          </p:val>
                                        </p:tav>
                                        <p:tav tm="100000">
                                          <p:val>
                                            <p:fltVal val="1"/>
                                          </p:val>
                                        </p:tav>
                                      </p:tavLst>
                                    </p:anim>
                                    <p:anim calcmode="lin" valueType="num">
                                      <p:cBhvr>
                                        <p:cTn id="10" dur="664" fill="hold" tmFilter="0, 0; 0.125,0.2665; 0.25,0.4; 0.375,0.465; 0.5,0.5;  0.625,0.535; 0.75,0.6; 0.875,0.7335; 1,1">
                                          <p:stCondLst>
                                            <p:cond delay="664"/>
                                          </p:stCondLst>
                                        </p:cTn>
                                        <p:tgtEl>
                                          <p:spTgt spid="192"/>
                                        </p:tgtEl>
                                        <p:attrNameLst>
                                          <p:attrName>ppt_y</p:attrName>
                                        </p:attrNameLst>
                                      </p:cBhvr>
                                      <p:tavLst>
                                        <p:tav tm="0" fmla="#ppt_y-sin(pi*$)/9">
                                          <p:val>
                                            <p:fltVal val="0"/>
                                          </p:val>
                                        </p:tav>
                                        <p:tav tm="100000">
                                          <p:val>
                                            <p:fltVal val="1"/>
                                          </p:val>
                                        </p:tav>
                                      </p:tavLst>
                                    </p:anim>
                                    <p:anim calcmode="lin" valueType="num">
                                      <p:cBhvr>
                                        <p:cTn id="11" dur="332" fill="hold" tmFilter="0, 0; 0.125,0.2665; 0.25,0.4; 0.375,0.465; 0.5,0.5;  0.625,0.535; 0.75,0.6; 0.875,0.7335; 1,1">
                                          <p:stCondLst>
                                            <p:cond delay="1324"/>
                                          </p:stCondLst>
                                        </p:cTn>
                                        <p:tgtEl>
                                          <p:spTgt spid="192"/>
                                        </p:tgtEl>
                                        <p:attrNameLst>
                                          <p:attrName>ppt_y</p:attrName>
                                        </p:attrNameLst>
                                      </p:cBhvr>
                                      <p:tavLst>
                                        <p:tav tm="0" fmla="#ppt_y-sin(pi*$)/27">
                                          <p:val>
                                            <p:fltVal val="0"/>
                                          </p:val>
                                        </p:tav>
                                        <p:tav tm="100000">
                                          <p:val>
                                            <p:fltVal val="1"/>
                                          </p:val>
                                        </p:tav>
                                      </p:tavLst>
                                    </p:anim>
                                    <p:anim calcmode="lin" valueType="num">
                                      <p:cBhvr>
                                        <p:cTn id="12" dur="164" fill="hold" tmFilter="0, 0; 0.125,0.2665; 0.25,0.4; 0.375,0.465; 0.5,0.5;  0.625,0.535; 0.75,0.6; 0.875,0.7335; 1,1">
                                          <p:stCondLst>
                                            <p:cond delay="1656"/>
                                          </p:stCondLst>
                                        </p:cTn>
                                        <p:tgtEl>
                                          <p:spTgt spid="192"/>
                                        </p:tgtEl>
                                        <p:attrNameLst>
                                          <p:attrName>ppt_y</p:attrName>
                                        </p:attrNameLst>
                                      </p:cBhvr>
                                      <p:tavLst>
                                        <p:tav tm="0" fmla="#ppt_y-sin(pi*$)/81">
                                          <p:val>
                                            <p:fltVal val="0"/>
                                          </p:val>
                                        </p:tav>
                                        <p:tav tm="100000">
                                          <p:val>
                                            <p:fltVal val="1"/>
                                          </p:val>
                                        </p:tav>
                                      </p:tavLst>
                                    </p:anim>
                                    <p:animScale>
                                      <p:cBhvr>
                                        <p:cTn id="13" dur="26" fill="hold">
                                          <p:stCondLst>
                                            <p:cond delay="650"/>
                                          </p:stCondLst>
                                        </p:cTn>
                                        <p:tgtEl>
                                          <p:spTgt spid="192"/>
                                        </p:tgtEl>
                                      </p:cBhvr>
                                      <p:to x="100000" y="60000"/>
                                    </p:animScale>
                                    <p:animScale>
                                      <p:cBhvr>
                                        <p:cTn id="14" dur="166" decel="50000" fill="hold">
                                          <p:stCondLst>
                                            <p:cond delay="676"/>
                                          </p:stCondLst>
                                        </p:cTn>
                                        <p:tgtEl>
                                          <p:spTgt spid="192"/>
                                        </p:tgtEl>
                                      </p:cBhvr>
                                      <p:to x="100000" y="100000"/>
                                    </p:animScale>
                                    <p:animScale>
                                      <p:cBhvr>
                                        <p:cTn id="15" dur="26" decel="50000" fill="hold">
                                          <p:stCondLst>
                                            <p:cond delay="1312"/>
                                          </p:stCondLst>
                                        </p:cTn>
                                        <p:tgtEl>
                                          <p:spTgt spid="192"/>
                                        </p:tgtEl>
                                      </p:cBhvr>
                                      <p:to x="100000" y="80000"/>
                                    </p:animScale>
                                    <p:animScale>
                                      <p:cBhvr>
                                        <p:cTn id="16" dur="166" decel="50000" fill="hold">
                                          <p:stCondLst>
                                            <p:cond delay="1338"/>
                                          </p:stCondLst>
                                        </p:cTn>
                                        <p:tgtEl>
                                          <p:spTgt spid="192"/>
                                        </p:tgtEl>
                                      </p:cBhvr>
                                      <p:to x="100000" y="100000"/>
                                    </p:animScale>
                                    <p:animScale>
                                      <p:cBhvr>
                                        <p:cTn id="17" dur="26" decel="50000" fill="hold">
                                          <p:stCondLst>
                                            <p:cond delay="1642"/>
                                          </p:stCondLst>
                                        </p:cTn>
                                        <p:tgtEl>
                                          <p:spTgt spid="192"/>
                                        </p:tgtEl>
                                      </p:cBhvr>
                                      <p:to x="100000" y="90000"/>
                                    </p:animScale>
                                    <p:animScale>
                                      <p:cBhvr>
                                        <p:cTn id="18" dur="166" decel="50000" fill="hold">
                                          <p:stCondLst>
                                            <p:cond delay="1668"/>
                                          </p:stCondLst>
                                        </p:cTn>
                                        <p:tgtEl>
                                          <p:spTgt spid="192"/>
                                        </p:tgtEl>
                                      </p:cBhvr>
                                      <p:to x="100000" y="100000"/>
                                    </p:animScale>
                                    <p:animScale>
                                      <p:cBhvr>
                                        <p:cTn id="19" dur="26" decel="50000" fill="hold">
                                          <p:stCondLst>
                                            <p:cond delay="1808"/>
                                          </p:stCondLst>
                                        </p:cTn>
                                        <p:tgtEl>
                                          <p:spTgt spid="192"/>
                                        </p:tgtEl>
                                      </p:cBhvr>
                                      <p:to x="100000" y="95000"/>
                                    </p:animScale>
                                    <p:animScale>
                                      <p:cBhvr>
                                        <p:cTn id="20" dur="166" decel="50000" fill="hold">
                                          <p:stCondLst>
                                            <p:cond delay="1834"/>
                                          </p:stCondLst>
                                        </p:cTn>
                                        <p:tgtEl>
                                          <p:spTgt spid="19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p:nvPr/>
        </p:nvSpPr>
        <p:spPr>
          <a:xfrm>
            <a:off x="224138" y="656286"/>
            <a:ext cx="12332232" cy="127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000" b="0">
                <a:solidFill>
                  <a:srgbClr val="546056"/>
                </a:solidFill>
              </a:defRPr>
            </a:lvl1pPr>
          </a:lstStyle>
          <a:p>
            <a:r>
              <a:t>Jesus Included His Disciples</a:t>
            </a:r>
          </a:p>
        </p:txBody>
      </p:sp>
      <p:grpSp>
        <p:nvGrpSpPr>
          <p:cNvPr id="199" name="Group 199"/>
          <p:cNvGrpSpPr/>
          <p:nvPr/>
        </p:nvGrpSpPr>
        <p:grpSpPr>
          <a:xfrm>
            <a:off x="2451892" y="2943930"/>
            <a:ext cx="7876725" cy="5353605"/>
            <a:chOff x="0" y="0"/>
            <a:chExt cx="7876723" cy="5353604"/>
          </a:xfrm>
        </p:grpSpPr>
        <p:pic>
          <p:nvPicPr>
            <p:cNvPr id="198" name="images.jpg"/>
            <p:cNvPicPr>
              <a:picLocks noChangeAspect="1"/>
            </p:cNvPicPr>
            <p:nvPr/>
          </p:nvPicPr>
          <p:blipFill>
            <a:blip r:embed="rId3">
              <a:extLst/>
            </a:blip>
            <a:stretch>
              <a:fillRect/>
            </a:stretch>
          </p:blipFill>
          <p:spPr>
            <a:xfrm>
              <a:off x="127000" y="88900"/>
              <a:ext cx="7622724" cy="5023405"/>
            </a:xfrm>
            <a:prstGeom prst="rect">
              <a:avLst/>
            </a:prstGeom>
            <a:ln>
              <a:noFill/>
            </a:ln>
            <a:effectLst/>
          </p:spPr>
        </p:pic>
        <p:pic>
          <p:nvPicPr>
            <p:cNvPr id="197" name="Picture 196"/>
            <p:cNvPicPr>
              <a:picLocks/>
            </p:cNvPicPr>
            <p:nvPr/>
          </p:nvPicPr>
          <p:blipFill>
            <a:blip r:embed="rId4">
              <a:extLst/>
            </a:blip>
            <a:stretch>
              <a:fillRect/>
            </a:stretch>
          </p:blipFill>
          <p:spPr>
            <a:xfrm>
              <a:off x="0" y="0"/>
              <a:ext cx="7876724" cy="5353605"/>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p:nvPr/>
        </p:nvSpPr>
        <p:spPr>
          <a:xfrm>
            <a:off x="224138" y="656286"/>
            <a:ext cx="12332232" cy="127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000" b="0">
                <a:solidFill>
                  <a:srgbClr val="546056"/>
                </a:solidFill>
              </a:defRPr>
            </a:lvl1pPr>
          </a:lstStyle>
          <a:p>
            <a:r>
              <a:t>Jesus                the Blind Man</a:t>
            </a:r>
          </a:p>
        </p:txBody>
      </p:sp>
      <p:sp>
        <p:nvSpPr>
          <p:cNvPr id="202" name="Shape 202"/>
          <p:cNvSpPr/>
          <p:nvPr/>
        </p:nvSpPr>
        <p:spPr>
          <a:xfrm>
            <a:off x="3576206" y="656286"/>
            <a:ext cx="1940918" cy="1270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7000"/>
            </a:lvl1pPr>
          </a:lstStyle>
          <a:p>
            <a:r>
              <a:t>Sent</a:t>
            </a:r>
          </a:p>
        </p:txBody>
      </p:sp>
      <p:grpSp>
        <p:nvGrpSpPr>
          <p:cNvPr id="205" name="Group 205"/>
          <p:cNvGrpSpPr/>
          <p:nvPr/>
        </p:nvGrpSpPr>
        <p:grpSpPr>
          <a:xfrm>
            <a:off x="2752439" y="3210178"/>
            <a:ext cx="8145956" cy="3533406"/>
            <a:chOff x="0" y="0"/>
            <a:chExt cx="8145954" cy="3533405"/>
          </a:xfrm>
        </p:grpSpPr>
        <p:pic>
          <p:nvPicPr>
            <p:cNvPr id="204" name="pasted-image.pdf"/>
            <p:cNvPicPr>
              <a:picLocks noChangeAspect="1"/>
            </p:cNvPicPr>
            <p:nvPr/>
          </p:nvPicPr>
          <p:blipFill>
            <a:blip r:embed="rId3">
              <a:extLst/>
            </a:blip>
            <a:stretch>
              <a:fillRect/>
            </a:stretch>
          </p:blipFill>
          <p:spPr>
            <a:xfrm>
              <a:off x="127000" y="88900"/>
              <a:ext cx="7891955" cy="3203206"/>
            </a:xfrm>
            <a:prstGeom prst="rect">
              <a:avLst/>
            </a:prstGeom>
            <a:ln>
              <a:noFill/>
            </a:ln>
            <a:effectLst/>
          </p:spPr>
        </p:pic>
        <p:pic>
          <p:nvPicPr>
            <p:cNvPr id="203" name="Picture 202"/>
            <p:cNvPicPr>
              <a:picLocks/>
            </p:cNvPicPr>
            <p:nvPr/>
          </p:nvPicPr>
          <p:blipFill>
            <a:blip r:embed="rId4">
              <a:extLst/>
            </a:blip>
            <a:stretch>
              <a:fillRect/>
            </a:stretch>
          </p:blipFill>
          <p:spPr>
            <a:xfrm>
              <a:off x="0" y="0"/>
              <a:ext cx="8145955" cy="3533406"/>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6" presetClass="entr" presetSubtype="8" fill="hold" grpId="1" nodeType="clickEffect">
                                  <p:stCondLst>
                                    <p:cond delay="0"/>
                                  </p:stCondLst>
                                  <p:iterate type="lt">
                                    <p:tmAbs val="0"/>
                                  </p:iterate>
                                  <p:childTnLst>
                                    <p:set>
                                      <p:cBhvr>
                                        <p:cTn id="6" fill="hold"/>
                                        <p:tgtEl>
                                          <p:spTgt spid="202"/>
                                        </p:tgtEl>
                                        <p:attrNameLst>
                                          <p:attrName>style.visibility</p:attrName>
                                        </p:attrNameLst>
                                      </p:cBhvr>
                                      <p:to>
                                        <p:strVal val="visible"/>
                                      </p:to>
                                    </p:set>
                                    <p:animEffect transition="in" filter="wipe(down)">
                                      <p:cBhvr>
                                        <p:cTn id="7" dur="508">
                                          <p:stCondLst>
                                            <p:cond delay="0"/>
                                          </p:stCondLst>
                                        </p:cTn>
                                        <p:tgtEl>
                                          <p:spTgt spid="202"/>
                                        </p:tgtEl>
                                      </p:cBhvr>
                                    </p:animEffect>
                                    <p:anim calcmode="lin" valueType="num">
                                      <p:cBhvr>
                                        <p:cTn id="8" dur="1594" fill="hold" tmFilter="0,0; 0.14,0.36; 0.43,0.73; 0.71,0.91; 1.0,1.0">
                                          <p:stCondLst>
                                            <p:cond delay="0"/>
                                          </p:stCondLst>
                                        </p:cTn>
                                        <p:tgtEl>
                                          <p:spTgt spid="202"/>
                                        </p:tgtEl>
                                        <p:attrNameLst>
                                          <p:attrName>ppt_x</p:attrName>
                                        </p:attrNameLst>
                                      </p:cBhvr>
                                      <p:tavLst>
                                        <p:tav tm="0">
                                          <p:val>
                                            <p:strVal val="#ppt_x-0.25"/>
                                          </p:val>
                                        </p:tav>
                                        <p:tav tm="100000">
                                          <p:val>
                                            <p:strVal val="#ppt_x"/>
                                          </p:val>
                                        </p:tav>
                                      </p:tavLst>
                                    </p:anim>
                                    <p:anim calcmode="lin" valueType="num">
                                      <p:cBhvr>
                                        <p:cTn id="9" dur="581" fill="hold" tmFilter="0.0,0.0; 0.25,0.07; 0.50,0.2; 0.75,0.467; 1.0,1.0">
                                          <p:stCondLst>
                                            <p:cond delay="0"/>
                                          </p:stCondLst>
                                        </p:cTn>
                                        <p:tgtEl>
                                          <p:spTgt spid="202"/>
                                        </p:tgtEl>
                                        <p:attrNameLst>
                                          <p:attrName>ppt_y</p:attrName>
                                        </p:attrNameLst>
                                      </p:cBhvr>
                                      <p:tavLst>
                                        <p:tav tm="0" fmla="#ppt_y-sin(pi*$)/3">
                                          <p:val>
                                            <p:fltVal val="0.5"/>
                                          </p:val>
                                        </p:tav>
                                        <p:tav tm="100000">
                                          <p:val>
                                            <p:fltVal val="1"/>
                                          </p:val>
                                        </p:tav>
                                      </p:tavLst>
                                    </p:anim>
                                    <p:anim calcmode="lin" valueType="num">
                                      <p:cBhvr>
                                        <p:cTn id="10" dur="581" fill="hold" tmFilter="0, 0; 0.125,0.2665; 0.25,0.4; 0.375,0.465; 0.5,0.5;  0.625,0.535; 0.75,0.6; 0.875,0.7335; 1,1">
                                          <p:stCondLst>
                                            <p:cond delay="581"/>
                                          </p:stCondLst>
                                        </p:cTn>
                                        <p:tgtEl>
                                          <p:spTgt spid="202"/>
                                        </p:tgtEl>
                                        <p:attrNameLst>
                                          <p:attrName>ppt_y</p:attrName>
                                        </p:attrNameLst>
                                      </p:cBhvr>
                                      <p:tavLst>
                                        <p:tav tm="0" fmla="#ppt_y-sin(pi*$)/9">
                                          <p:val>
                                            <p:fltVal val="0"/>
                                          </p:val>
                                        </p:tav>
                                        <p:tav tm="100000">
                                          <p:val>
                                            <p:fltVal val="1"/>
                                          </p:val>
                                        </p:tav>
                                      </p:tavLst>
                                    </p:anim>
                                    <p:anim calcmode="lin" valueType="num">
                                      <p:cBhvr>
                                        <p:cTn id="11" dur="291" fill="hold" tmFilter="0, 0; 0.125,0.2665; 0.25,0.4; 0.375,0.465; 0.5,0.5;  0.625,0.535; 0.75,0.6; 0.875,0.7335; 1,1">
                                          <p:stCondLst>
                                            <p:cond delay="1159"/>
                                          </p:stCondLst>
                                        </p:cTn>
                                        <p:tgtEl>
                                          <p:spTgt spid="202"/>
                                        </p:tgtEl>
                                        <p:attrNameLst>
                                          <p:attrName>ppt_y</p:attrName>
                                        </p:attrNameLst>
                                      </p:cBhvr>
                                      <p:tavLst>
                                        <p:tav tm="0" fmla="#ppt_y-sin(pi*$)/27">
                                          <p:val>
                                            <p:fltVal val="0"/>
                                          </p:val>
                                        </p:tav>
                                        <p:tav tm="100000">
                                          <p:val>
                                            <p:fltVal val="1"/>
                                          </p:val>
                                        </p:tav>
                                      </p:tavLst>
                                    </p:anim>
                                    <p:anim calcmode="lin" valueType="num">
                                      <p:cBhvr>
                                        <p:cTn id="12" dur="144" fill="hold" tmFilter="0, 0; 0.125,0.2665; 0.25,0.4; 0.375,0.465; 0.5,0.5;  0.625,0.535; 0.75,0.6; 0.875,0.7335; 1,1">
                                          <p:stCondLst>
                                            <p:cond delay="1449"/>
                                          </p:stCondLst>
                                        </p:cTn>
                                        <p:tgtEl>
                                          <p:spTgt spid="202"/>
                                        </p:tgtEl>
                                        <p:attrNameLst>
                                          <p:attrName>ppt_y</p:attrName>
                                        </p:attrNameLst>
                                      </p:cBhvr>
                                      <p:tavLst>
                                        <p:tav tm="0" fmla="#ppt_y-sin(pi*$)/81">
                                          <p:val>
                                            <p:fltVal val="0"/>
                                          </p:val>
                                        </p:tav>
                                        <p:tav tm="100000">
                                          <p:val>
                                            <p:fltVal val="1"/>
                                          </p:val>
                                        </p:tav>
                                      </p:tavLst>
                                    </p:anim>
                                    <p:animScale>
                                      <p:cBhvr>
                                        <p:cTn id="13" dur="23" fill="hold">
                                          <p:stCondLst>
                                            <p:cond delay="569"/>
                                          </p:stCondLst>
                                        </p:cTn>
                                        <p:tgtEl>
                                          <p:spTgt spid="202"/>
                                        </p:tgtEl>
                                      </p:cBhvr>
                                      <p:to x="100000" y="60000"/>
                                    </p:animScale>
                                    <p:animScale>
                                      <p:cBhvr>
                                        <p:cTn id="14" dur="145" decel="50000" fill="hold">
                                          <p:stCondLst>
                                            <p:cond delay="592"/>
                                          </p:stCondLst>
                                        </p:cTn>
                                        <p:tgtEl>
                                          <p:spTgt spid="202"/>
                                        </p:tgtEl>
                                      </p:cBhvr>
                                      <p:to x="100000" y="100000"/>
                                    </p:animScale>
                                    <p:animScale>
                                      <p:cBhvr>
                                        <p:cTn id="15" dur="23" decel="50000" fill="hold">
                                          <p:stCondLst>
                                            <p:cond delay="1148"/>
                                          </p:stCondLst>
                                        </p:cTn>
                                        <p:tgtEl>
                                          <p:spTgt spid="202"/>
                                        </p:tgtEl>
                                      </p:cBhvr>
                                      <p:to x="100000" y="80000"/>
                                    </p:animScale>
                                    <p:animScale>
                                      <p:cBhvr>
                                        <p:cTn id="16" dur="145" decel="50000" fill="hold">
                                          <p:stCondLst>
                                            <p:cond delay="1171"/>
                                          </p:stCondLst>
                                        </p:cTn>
                                        <p:tgtEl>
                                          <p:spTgt spid="202"/>
                                        </p:tgtEl>
                                      </p:cBhvr>
                                      <p:to x="100000" y="100000"/>
                                    </p:animScale>
                                    <p:animScale>
                                      <p:cBhvr>
                                        <p:cTn id="17" dur="23" decel="50000" fill="hold">
                                          <p:stCondLst>
                                            <p:cond delay="1437"/>
                                          </p:stCondLst>
                                        </p:cTn>
                                        <p:tgtEl>
                                          <p:spTgt spid="202"/>
                                        </p:tgtEl>
                                      </p:cBhvr>
                                      <p:to x="100000" y="90000"/>
                                    </p:animScale>
                                    <p:animScale>
                                      <p:cBhvr>
                                        <p:cTn id="18" dur="145" decel="50000" fill="hold">
                                          <p:stCondLst>
                                            <p:cond delay="1460"/>
                                          </p:stCondLst>
                                        </p:cTn>
                                        <p:tgtEl>
                                          <p:spTgt spid="202"/>
                                        </p:tgtEl>
                                      </p:cBhvr>
                                      <p:to x="100000" y="100000"/>
                                    </p:animScale>
                                    <p:animScale>
                                      <p:cBhvr>
                                        <p:cTn id="19" dur="23" decel="50000" fill="hold">
                                          <p:stCondLst>
                                            <p:cond delay="1582"/>
                                          </p:stCondLst>
                                        </p:cTn>
                                        <p:tgtEl>
                                          <p:spTgt spid="202"/>
                                        </p:tgtEl>
                                      </p:cBhvr>
                                      <p:to x="100000" y="95000"/>
                                    </p:animScale>
                                    <p:animScale>
                                      <p:cBhvr>
                                        <p:cTn id="20" dur="145" decel="50000" fill="hold">
                                          <p:stCondLst>
                                            <p:cond delay="1605"/>
                                          </p:stCondLst>
                                        </p:cTn>
                                        <p:tgtEl>
                                          <p:spTgt spid="20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pasted-image.pdf"/>
          <p:cNvPicPr>
            <a:picLocks noChangeAspect="1"/>
          </p:cNvPicPr>
          <p:nvPr/>
        </p:nvPicPr>
        <p:blipFill>
          <a:blip r:embed="rId3">
            <a:extLst/>
          </a:blip>
          <a:stretch>
            <a:fillRect/>
          </a:stretch>
        </p:blipFill>
        <p:spPr>
          <a:xfrm>
            <a:off x="-98132" y="745304"/>
            <a:ext cx="13004801" cy="7988275"/>
          </a:xfrm>
          <a:prstGeom prst="rect">
            <a:avLst/>
          </a:prstGeom>
          <a:ln w="12700">
            <a:miter lim="400000"/>
          </a:ln>
        </p:spPr>
      </p:pic>
      <p:pic>
        <p:nvPicPr>
          <p:cNvPr id="208" name="pasted-image.pdf"/>
          <p:cNvPicPr>
            <a:picLocks noChangeAspect="1"/>
          </p:cNvPicPr>
          <p:nvPr/>
        </p:nvPicPr>
        <p:blipFill>
          <a:blip r:embed="rId4">
            <a:extLst/>
          </a:blip>
          <a:stretch>
            <a:fillRect/>
          </a:stretch>
        </p:blipFill>
        <p:spPr>
          <a:xfrm>
            <a:off x="8246185" y="4284568"/>
            <a:ext cx="4368801" cy="43688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type="title"/>
          </p:nvPr>
        </p:nvSpPr>
        <p:spPr>
          <a:xfrm>
            <a:off x="647700" y="6523739"/>
            <a:ext cx="11709400" cy="1422401"/>
          </a:xfrm>
          <a:prstGeom prst="rect">
            <a:avLst/>
          </a:prstGeom>
        </p:spPr>
        <p:txBody>
          <a:bodyPr/>
          <a:lstStyle/>
          <a:p>
            <a:r>
              <a:t>We are the blind man</a:t>
            </a:r>
          </a:p>
        </p:txBody>
      </p:sp>
      <p:sp>
        <p:nvSpPr>
          <p:cNvPr id="211" name="Shape 211"/>
          <p:cNvSpPr>
            <a:spLocks noGrp="1"/>
          </p:cNvSpPr>
          <p:nvPr>
            <p:ph type="body" sz="quarter" idx="1"/>
          </p:nvPr>
        </p:nvSpPr>
        <p:spPr>
          <a:prstGeom prst="rect">
            <a:avLst/>
          </a:prstGeom>
        </p:spPr>
        <p:txBody>
          <a:bodyPr/>
          <a:lstStyle/>
          <a:p>
            <a:r>
              <a:t>we all have areas of need</a:t>
            </a:r>
          </a:p>
        </p:txBody>
      </p:sp>
      <p:grpSp>
        <p:nvGrpSpPr>
          <p:cNvPr id="214" name="Group 214"/>
          <p:cNvGrpSpPr/>
          <p:nvPr/>
        </p:nvGrpSpPr>
        <p:grpSpPr>
          <a:xfrm>
            <a:off x="-40317" y="292524"/>
            <a:ext cx="4906634" cy="3999260"/>
            <a:chOff x="0" y="0"/>
            <a:chExt cx="4906632" cy="3999259"/>
          </a:xfrm>
        </p:grpSpPr>
        <p:pic>
          <p:nvPicPr>
            <p:cNvPr id="213" name="pasted-image.pdf"/>
            <p:cNvPicPr>
              <a:picLocks noChangeAspect="1"/>
            </p:cNvPicPr>
            <p:nvPr/>
          </p:nvPicPr>
          <p:blipFill>
            <a:blip r:embed="rId3">
              <a:extLst/>
            </a:blip>
            <a:stretch>
              <a:fillRect/>
            </a:stretch>
          </p:blipFill>
          <p:spPr>
            <a:xfrm>
              <a:off x="127000" y="88900"/>
              <a:ext cx="4652633" cy="3669060"/>
            </a:xfrm>
            <a:prstGeom prst="rect">
              <a:avLst/>
            </a:prstGeom>
            <a:ln>
              <a:noFill/>
            </a:ln>
            <a:effectLst/>
          </p:spPr>
        </p:pic>
        <p:pic>
          <p:nvPicPr>
            <p:cNvPr id="212" name="Picture 211"/>
            <p:cNvPicPr>
              <a:picLocks/>
            </p:cNvPicPr>
            <p:nvPr/>
          </p:nvPicPr>
          <p:blipFill>
            <a:blip r:embed="rId4">
              <a:extLst/>
            </a:blip>
            <a:stretch>
              <a:fillRect/>
            </a:stretch>
          </p:blipFill>
          <p:spPr>
            <a:xfrm>
              <a:off x="0" y="0"/>
              <a:ext cx="4906633" cy="3999260"/>
            </a:xfrm>
            <a:prstGeom prst="rect">
              <a:avLst/>
            </a:prstGeom>
            <a:effectLst/>
          </p:spPr>
        </p:pic>
      </p:grpSp>
      <p:grpSp>
        <p:nvGrpSpPr>
          <p:cNvPr id="217" name="Group 217"/>
          <p:cNvGrpSpPr/>
          <p:nvPr/>
        </p:nvGrpSpPr>
        <p:grpSpPr>
          <a:xfrm>
            <a:off x="5300250" y="2596668"/>
            <a:ext cx="7118122" cy="3910311"/>
            <a:chOff x="0" y="0"/>
            <a:chExt cx="7118120" cy="3910309"/>
          </a:xfrm>
        </p:grpSpPr>
        <p:pic>
          <p:nvPicPr>
            <p:cNvPr id="216" name="pasted-image.pdf"/>
            <p:cNvPicPr>
              <a:picLocks noChangeAspect="1"/>
            </p:cNvPicPr>
            <p:nvPr/>
          </p:nvPicPr>
          <p:blipFill>
            <a:blip r:embed="rId5">
              <a:extLst/>
            </a:blip>
            <a:stretch>
              <a:fillRect/>
            </a:stretch>
          </p:blipFill>
          <p:spPr>
            <a:xfrm>
              <a:off x="127000" y="88900"/>
              <a:ext cx="6864121" cy="3580110"/>
            </a:xfrm>
            <a:prstGeom prst="rect">
              <a:avLst/>
            </a:prstGeom>
            <a:ln>
              <a:noFill/>
            </a:ln>
            <a:effectLst/>
          </p:spPr>
        </p:pic>
        <p:pic>
          <p:nvPicPr>
            <p:cNvPr id="215" name="Picture 214"/>
            <p:cNvPicPr>
              <a:picLocks/>
            </p:cNvPicPr>
            <p:nvPr/>
          </p:nvPicPr>
          <p:blipFill>
            <a:blip r:embed="rId6">
              <a:extLst/>
            </a:blip>
            <a:stretch>
              <a:fillRect/>
            </a:stretch>
          </p:blipFill>
          <p:spPr>
            <a:xfrm>
              <a:off x="0" y="0"/>
              <a:ext cx="7118121" cy="3910310"/>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xfrm>
            <a:off x="472185" y="806976"/>
            <a:ext cx="11709401" cy="1422401"/>
          </a:xfrm>
          <a:prstGeom prst="rect">
            <a:avLst/>
          </a:prstGeom>
        </p:spPr>
        <p:txBody>
          <a:bodyPr/>
          <a:lstStyle>
            <a:lvl1pPr>
              <a:defRPr>
                <a:solidFill>
                  <a:srgbClr val="000000"/>
                </a:solidFill>
              </a:defRPr>
            </a:lvl1pPr>
          </a:lstStyle>
          <a:p>
            <a:r>
              <a:t>We Can Do This!</a:t>
            </a:r>
          </a:p>
        </p:txBody>
      </p:sp>
      <p:sp>
        <p:nvSpPr>
          <p:cNvPr id="220" name="Shape 220"/>
          <p:cNvSpPr>
            <a:spLocks noGrp="1"/>
          </p:cNvSpPr>
          <p:nvPr>
            <p:ph type="body" sz="quarter" idx="1"/>
          </p:nvPr>
        </p:nvSpPr>
        <p:spPr>
          <a:xfrm>
            <a:off x="647700" y="6864350"/>
            <a:ext cx="11709400" cy="1282700"/>
          </a:xfrm>
          <a:prstGeom prst="rect">
            <a:avLst/>
          </a:prstGeom>
        </p:spPr>
        <p:txBody>
          <a:bodyPr/>
          <a:lstStyle/>
          <a:p>
            <a:endParaRPr/>
          </a:p>
        </p:txBody>
      </p:sp>
      <p:grpSp>
        <p:nvGrpSpPr>
          <p:cNvPr id="223" name="Group 223"/>
          <p:cNvGrpSpPr/>
          <p:nvPr/>
        </p:nvGrpSpPr>
        <p:grpSpPr>
          <a:xfrm>
            <a:off x="2541333" y="2990455"/>
            <a:ext cx="7571105" cy="5169246"/>
            <a:chOff x="0" y="0"/>
            <a:chExt cx="7571104" cy="5169245"/>
          </a:xfrm>
        </p:grpSpPr>
        <p:pic>
          <p:nvPicPr>
            <p:cNvPr id="222" name="pasted-image.pdf"/>
            <p:cNvPicPr>
              <a:picLocks noChangeAspect="1"/>
            </p:cNvPicPr>
            <p:nvPr/>
          </p:nvPicPr>
          <p:blipFill>
            <a:blip r:embed="rId3">
              <a:extLst/>
            </a:blip>
            <a:stretch>
              <a:fillRect/>
            </a:stretch>
          </p:blipFill>
          <p:spPr>
            <a:xfrm>
              <a:off x="127000" y="88900"/>
              <a:ext cx="7317105" cy="4839046"/>
            </a:xfrm>
            <a:prstGeom prst="rect">
              <a:avLst/>
            </a:prstGeom>
            <a:ln>
              <a:noFill/>
            </a:ln>
            <a:effectLst/>
          </p:spPr>
        </p:pic>
        <p:pic>
          <p:nvPicPr>
            <p:cNvPr id="221" name="Picture 220"/>
            <p:cNvPicPr>
              <a:picLocks/>
            </p:cNvPicPr>
            <p:nvPr/>
          </p:nvPicPr>
          <p:blipFill>
            <a:blip r:embed="rId4">
              <a:extLst/>
            </a:blip>
            <a:stretch>
              <a:fillRect/>
            </a:stretch>
          </p:blipFill>
          <p:spPr>
            <a:xfrm>
              <a:off x="0" y="0"/>
              <a:ext cx="7571105" cy="5169246"/>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type="title"/>
          </p:nvPr>
        </p:nvSpPr>
        <p:spPr>
          <a:prstGeom prst="rect">
            <a:avLst/>
          </a:prstGeom>
        </p:spPr>
        <p:txBody>
          <a:bodyPr/>
          <a:lstStyle>
            <a:lvl1pPr>
              <a:defRPr b="1"/>
            </a:lvl1pPr>
          </a:lstStyle>
          <a:p>
            <a:r>
              <a:t>God Mends Us</a:t>
            </a:r>
          </a:p>
        </p:txBody>
      </p:sp>
      <p:sp>
        <p:nvSpPr>
          <p:cNvPr id="226" name="Shape 226"/>
          <p:cNvSpPr>
            <a:spLocks noGrp="1"/>
          </p:cNvSpPr>
          <p:nvPr>
            <p:ph type="body" idx="1"/>
          </p:nvPr>
        </p:nvSpPr>
        <p:spPr>
          <a:xfrm>
            <a:off x="1274537" y="2628900"/>
            <a:ext cx="11709401" cy="6477000"/>
          </a:xfrm>
          <a:prstGeom prst="rect">
            <a:avLst/>
          </a:prstGeom>
        </p:spPr>
        <p:txBody>
          <a:bodyPr/>
          <a:lstStyle>
            <a:lvl1pPr marL="0" indent="0">
              <a:buSzTx/>
              <a:buNone/>
            </a:lvl1pPr>
          </a:lstStyle>
          <a:p>
            <a:r>
              <a:t>Could it be that the very areas of our brokenness, of our weakness, of our places of need, can serve as the means by which God displays His glory?</a:t>
            </a:r>
          </a:p>
        </p:txBody>
      </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asted-image.pdf"/>
          <p:cNvPicPr>
            <a:picLocks noGrp="1" noChangeAspect="1"/>
          </p:cNvPicPr>
          <p:nvPr>
            <p:ph type="pic" idx="13"/>
          </p:nvPr>
        </p:nvPicPr>
        <p:blipFill>
          <a:blip r:embed="rId3">
            <a:extLst/>
          </a:blip>
          <a:srcRect l="20560" r="20560"/>
          <a:stretch>
            <a:fillRect/>
          </a:stretch>
        </p:blipFill>
        <p:spPr>
          <a:xfrm>
            <a:off x="6262535" y="522817"/>
            <a:ext cx="2977190" cy="4305376"/>
          </a:xfrm>
          <a:prstGeom prst="rect">
            <a:avLst/>
          </a:prstGeom>
          <a:ln w="25400">
            <a:miter lim="400000"/>
          </a:ln>
          <a:effectLst>
            <a:outerShdw blurRad="254000" dist="127000" dir="5400000" rotWithShape="0">
              <a:srgbClr val="000000">
                <a:alpha val="70000"/>
              </a:srgbClr>
            </a:outerShdw>
          </a:effectLst>
        </p:spPr>
      </p:pic>
      <p:sp>
        <p:nvSpPr>
          <p:cNvPr id="135" name="Shape 135"/>
          <p:cNvSpPr>
            <a:spLocks noGrp="1"/>
          </p:cNvSpPr>
          <p:nvPr>
            <p:ph type="title"/>
          </p:nvPr>
        </p:nvSpPr>
        <p:spPr>
          <a:xfrm>
            <a:off x="647700" y="1217600"/>
            <a:ext cx="5600700" cy="3964000"/>
          </a:xfrm>
          <a:prstGeom prst="rect">
            <a:avLst/>
          </a:prstGeom>
        </p:spPr>
        <p:txBody>
          <a:bodyPr/>
          <a:lstStyle/>
          <a:p>
            <a:pPr algn="l" defTabSz="260604">
              <a:defRPr sz="2451">
                <a:solidFill>
                  <a:srgbClr val="000000"/>
                </a:solidFill>
                <a:latin typeface="Arial"/>
                <a:ea typeface="Arial"/>
                <a:cs typeface="Arial"/>
                <a:sym typeface="Arial"/>
              </a:defRPr>
            </a:pPr>
            <a:endParaRPr/>
          </a:p>
          <a:p>
            <a:pPr algn="l" defTabSz="260604">
              <a:defRPr sz="5073">
                <a:solidFill>
                  <a:srgbClr val="000000"/>
                </a:solidFill>
                <a:latin typeface="Arial"/>
                <a:ea typeface="Arial"/>
                <a:cs typeface="Arial"/>
                <a:sym typeface="Arial"/>
              </a:defRPr>
            </a:pPr>
            <a:r>
              <a:t>par·a·ble</a:t>
            </a:r>
          </a:p>
          <a:p>
            <a:pPr algn="l" defTabSz="260604">
              <a:defRPr sz="2850">
                <a:solidFill>
                  <a:srgbClr val="000000"/>
                </a:solidFill>
                <a:latin typeface="Arial"/>
                <a:ea typeface="Arial"/>
                <a:cs typeface="Arial"/>
                <a:sym typeface="Arial"/>
              </a:defRPr>
            </a:pPr>
            <a:r>
              <a:t> </a:t>
            </a:r>
            <a:r>
              <a:rPr i="1"/>
              <a:t> noun</a:t>
            </a:r>
          </a:p>
          <a:p>
            <a:pPr algn="l" defTabSz="260604">
              <a:defRPr sz="2850">
                <a:solidFill>
                  <a:srgbClr val="000000"/>
                </a:solidFill>
                <a:latin typeface="Arial"/>
                <a:ea typeface="Arial"/>
                <a:cs typeface="Arial"/>
                <a:sym typeface="Arial"/>
              </a:defRPr>
            </a:pPr>
            <a:endParaRPr i="1"/>
          </a:p>
          <a:p>
            <a:pPr marL="260604" indent="-260604" algn="l" defTabSz="260604">
              <a:tabLst>
                <a:tab pos="76200" algn="l"/>
                <a:tab pos="254000" algn="l"/>
              </a:tabLst>
              <a:defRPr sz="2850">
                <a:solidFill>
                  <a:srgbClr val="000000"/>
                </a:solidFill>
                <a:latin typeface="Arial"/>
                <a:ea typeface="Arial"/>
                <a:cs typeface="Arial"/>
                <a:sym typeface="Arial"/>
              </a:defRPr>
            </a:pPr>
            <a:r>
              <a:t>a simple story used to illustrate a moral or spiritual lesson</a:t>
            </a:r>
          </a:p>
          <a:p>
            <a:pPr marL="260604" indent="-260604" algn="l" defTabSz="260604">
              <a:tabLst>
                <a:tab pos="76200" algn="l"/>
                <a:tab pos="254000" algn="l"/>
              </a:tabLst>
              <a:defRPr sz="2451">
                <a:solidFill>
                  <a:srgbClr val="232323"/>
                </a:solidFill>
                <a:latin typeface="Arial"/>
                <a:ea typeface="Arial"/>
                <a:cs typeface="Arial"/>
                <a:sym typeface="Arial"/>
              </a:defRPr>
            </a:pPr>
            <a:endParaRPr/>
          </a:p>
          <a:p>
            <a:pPr marL="260604" indent="-260604" algn="l" defTabSz="260604">
              <a:tabLst>
                <a:tab pos="76200" algn="l"/>
                <a:tab pos="254000" algn="l"/>
              </a:tabLst>
              <a:defRPr sz="2451">
                <a:solidFill>
                  <a:srgbClr val="232323"/>
                </a:solidFill>
                <a:latin typeface="Arial"/>
                <a:ea typeface="Arial"/>
                <a:cs typeface="Arial"/>
                <a:sym typeface="Arial"/>
              </a:defRPr>
            </a:pPr>
            <a:endParaRPr/>
          </a:p>
        </p:txBody>
      </p:sp>
      <p:sp>
        <p:nvSpPr>
          <p:cNvPr id="136" name="Shape 136"/>
          <p:cNvSpPr>
            <a:spLocks noGrp="1"/>
          </p:cNvSpPr>
          <p:nvPr>
            <p:ph type="body" sz="quarter" idx="1"/>
          </p:nvPr>
        </p:nvSpPr>
        <p:spPr>
          <a:xfrm>
            <a:off x="647700" y="5435600"/>
            <a:ext cx="6505110" cy="3594100"/>
          </a:xfrm>
          <a:prstGeom prst="rect">
            <a:avLst/>
          </a:prstGeom>
        </p:spPr>
        <p:txBody>
          <a:bodyPr/>
          <a:lstStyle/>
          <a:p>
            <a:pPr algn="l">
              <a:defRPr sz="4400" b="1" i="0">
                <a:solidFill>
                  <a:srgbClr val="000000"/>
                </a:solidFill>
                <a:latin typeface="Arial"/>
                <a:ea typeface="Arial"/>
                <a:cs typeface="Arial"/>
                <a:sym typeface="Arial"/>
              </a:defRPr>
            </a:pPr>
            <a:r>
              <a:rPr b="0"/>
              <a:t>ob·ject les·son</a:t>
            </a:r>
          </a:p>
          <a:p>
            <a:pPr algn="l" defTabSz="457200">
              <a:lnSpc>
                <a:spcPct val="100000"/>
              </a:lnSpc>
              <a:defRPr sz="2800">
                <a:solidFill>
                  <a:srgbClr val="000000"/>
                </a:solidFill>
                <a:latin typeface="Arial"/>
                <a:ea typeface="Arial"/>
                <a:cs typeface="Arial"/>
                <a:sym typeface="Arial"/>
              </a:defRPr>
            </a:pPr>
            <a:r>
              <a:t>noun</a:t>
            </a:r>
            <a:endParaRPr i="0"/>
          </a:p>
          <a:p>
            <a:pPr marL="457200" indent="-457200" algn="l" defTabSz="457200">
              <a:lnSpc>
                <a:spcPct val="100000"/>
              </a:lnSpc>
              <a:tabLst>
                <a:tab pos="139700" algn="l"/>
                <a:tab pos="457200" algn="l"/>
              </a:tabLst>
              <a:defRPr sz="2800" i="0">
                <a:solidFill>
                  <a:srgbClr val="000000"/>
                </a:solidFill>
                <a:latin typeface="Arial"/>
                <a:ea typeface="Arial"/>
                <a:cs typeface="Arial"/>
                <a:sym typeface="Arial"/>
              </a:defRPr>
            </a:pPr>
            <a:endParaRPr i="0"/>
          </a:p>
          <a:p>
            <a:pPr marL="457200" indent="-457200" algn="l" defTabSz="457200">
              <a:lnSpc>
                <a:spcPct val="100000"/>
              </a:lnSpc>
              <a:tabLst>
                <a:tab pos="139700" algn="l"/>
                <a:tab pos="457200" algn="l"/>
              </a:tabLst>
              <a:defRPr sz="2800" i="0">
                <a:solidFill>
                  <a:srgbClr val="000000"/>
                </a:solidFill>
                <a:latin typeface="Arial"/>
                <a:ea typeface="Arial"/>
                <a:cs typeface="Arial"/>
                <a:sym typeface="Arial"/>
              </a:defRPr>
            </a:pPr>
            <a:r>
              <a:t>an example from real life that</a:t>
            </a:r>
          </a:p>
          <a:p>
            <a:pPr marL="457200" indent="-457200" algn="l" defTabSz="457200">
              <a:lnSpc>
                <a:spcPct val="100000"/>
              </a:lnSpc>
              <a:tabLst>
                <a:tab pos="139700" algn="l"/>
                <a:tab pos="457200" algn="l"/>
              </a:tabLst>
              <a:defRPr sz="2800" i="0">
                <a:solidFill>
                  <a:srgbClr val="000000"/>
                </a:solidFill>
                <a:latin typeface="Arial"/>
                <a:ea typeface="Arial"/>
                <a:cs typeface="Arial"/>
                <a:sym typeface="Arial"/>
              </a:defRPr>
            </a:pPr>
            <a:r>
              <a:t>teaches a lesson or explains something</a:t>
            </a:r>
          </a:p>
        </p:txBody>
      </p:sp>
      <p:pic>
        <p:nvPicPr>
          <p:cNvPr id="137" name="pasted-image.pdf"/>
          <p:cNvPicPr>
            <a:picLocks noChangeAspect="1"/>
          </p:cNvPicPr>
          <p:nvPr/>
        </p:nvPicPr>
        <p:blipFill>
          <a:blip r:embed="rId4">
            <a:extLst/>
          </a:blip>
          <a:stretch>
            <a:fillRect/>
          </a:stretch>
        </p:blipFill>
        <p:spPr>
          <a:xfrm>
            <a:off x="9535677" y="4827136"/>
            <a:ext cx="2799747" cy="4236459"/>
          </a:xfrm>
          <a:prstGeom prst="rect">
            <a:avLst/>
          </a:prstGeom>
          <a:ln w="25400">
            <a:miter lim="400000"/>
          </a:ln>
          <a:effectLst>
            <a:outerShdw blurRad="254000" dist="127000" dir="5400000"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pasted-image.pdf"/>
          <p:cNvPicPr>
            <a:picLocks noGrp="1" noChangeAspect="1"/>
          </p:cNvPicPr>
          <p:nvPr>
            <p:ph type="pic" idx="14"/>
          </p:nvPr>
        </p:nvPicPr>
        <p:blipFill>
          <a:blip r:embed="rId3">
            <a:extLst/>
          </a:blip>
          <a:srcRect t="1699" b="1699"/>
          <a:stretch>
            <a:fillRect/>
          </a:stretch>
        </p:blipFill>
        <p:spPr>
          <a:xfrm>
            <a:off x="283313" y="188903"/>
            <a:ext cx="12640560" cy="9158236"/>
          </a:xfrm>
          <a:prstGeom prst="rect">
            <a:avLst/>
          </a:prstGeom>
          <a:ln w="25400">
            <a:miter lim="400000"/>
          </a:ln>
          <a:effectLst>
            <a:outerShdw blurRad="254000" dist="127000" dir="5400000" rotWithShape="0">
              <a:srgbClr val="000000">
                <a:alpha val="70000"/>
              </a:srgbClr>
            </a:outerShdw>
          </a:effectLst>
        </p:spPr>
      </p:pic>
    </p:spTree>
  </p:cSld>
  <p:clrMapOvr>
    <a:masterClrMapping/>
  </p:clrMapOvr>
  <p:transition xmlns:p14="http://schemas.microsoft.com/office/powerpoint/2010/mai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p:cNvSpPr>
          <p:nvPr>
            <p:ph type="body" sz="quarter" idx="1"/>
          </p:nvPr>
        </p:nvSpPr>
        <p:spPr>
          <a:xfrm>
            <a:off x="647700" y="6864350"/>
            <a:ext cx="11709400" cy="1282700"/>
          </a:xfrm>
          <a:prstGeom prst="rect">
            <a:avLst/>
          </a:prstGeom>
        </p:spPr>
        <p:txBody>
          <a:bodyPr/>
          <a:lstStyle/>
          <a:p>
            <a:endParaRPr/>
          </a:p>
        </p:txBody>
      </p:sp>
      <p:pic>
        <p:nvPicPr>
          <p:cNvPr id="233" name="pasted-image.pdf"/>
          <p:cNvPicPr>
            <a:picLocks noChangeAspect="1"/>
          </p:cNvPicPr>
          <p:nvPr/>
        </p:nvPicPr>
        <p:blipFill>
          <a:blip r:embed="rId3">
            <a:extLst/>
          </a:blip>
          <a:stretch>
            <a:fillRect/>
          </a:stretch>
        </p:blipFill>
        <p:spPr>
          <a:xfrm>
            <a:off x="48490" y="-316640"/>
            <a:ext cx="12907820" cy="9680867"/>
          </a:xfrm>
          <a:prstGeom prst="rect">
            <a:avLst/>
          </a:prstGeom>
          <a:ln w="25400">
            <a:miter lim="400000"/>
          </a:ln>
          <a:effectLst>
            <a:outerShdw blurRad="254000" dist="127000" dir="5400000"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Shape 235"/>
          <p:cNvSpPr>
            <a:spLocks noGrp="1"/>
          </p:cNvSpPr>
          <p:nvPr>
            <p:ph type="body" sz="quarter" idx="1"/>
          </p:nvPr>
        </p:nvSpPr>
        <p:spPr>
          <a:xfrm>
            <a:off x="647700" y="7867291"/>
            <a:ext cx="11709400" cy="1282701"/>
          </a:xfrm>
          <a:prstGeom prst="rect">
            <a:avLst/>
          </a:prstGeom>
        </p:spPr>
        <p:txBody>
          <a:bodyPr>
            <a:normAutofit lnSpcReduction="10000"/>
          </a:bodyPr>
          <a:lstStyle>
            <a:lvl1pPr defTabSz="566674">
              <a:defRPr sz="7663">
                <a:solidFill>
                  <a:srgbClr val="000000"/>
                </a:solidFill>
              </a:defRPr>
            </a:lvl1pPr>
          </a:lstStyle>
          <a:p>
            <a:r>
              <a:t>Jesus Saw ….. A Person</a:t>
            </a:r>
          </a:p>
        </p:txBody>
      </p:sp>
      <p:pic>
        <p:nvPicPr>
          <p:cNvPr id="236" name="pasted-image.pdf"/>
          <p:cNvPicPr>
            <a:picLocks noChangeAspect="1"/>
          </p:cNvPicPr>
          <p:nvPr/>
        </p:nvPicPr>
        <p:blipFill>
          <a:blip r:embed="rId3">
            <a:extLst/>
          </a:blip>
          <a:stretch>
            <a:fillRect/>
          </a:stretch>
        </p:blipFill>
        <p:spPr>
          <a:xfrm>
            <a:off x="7436502" y="277619"/>
            <a:ext cx="3528120" cy="3528120"/>
          </a:xfrm>
          <a:prstGeom prst="rect">
            <a:avLst/>
          </a:prstGeom>
          <a:ln w="12700">
            <a:miter lim="400000"/>
          </a:ln>
        </p:spPr>
      </p:pic>
      <p:pic>
        <p:nvPicPr>
          <p:cNvPr id="237" name="pasted-image.pdf"/>
          <p:cNvPicPr>
            <a:picLocks noChangeAspect="1"/>
          </p:cNvPicPr>
          <p:nvPr/>
        </p:nvPicPr>
        <p:blipFill>
          <a:blip r:embed="rId4">
            <a:extLst/>
          </a:blip>
          <a:stretch>
            <a:fillRect/>
          </a:stretch>
        </p:blipFill>
        <p:spPr>
          <a:xfrm>
            <a:off x="1343784" y="2343003"/>
            <a:ext cx="5486401" cy="4114801"/>
          </a:xfrm>
          <a:prstGeom prst="rect">
            <a:avLst/>
          </a:prstGeom>
          <a:ln w="12700">
            <a:miter lim="400000"/>
          </a:ln>
        </p:spPr>
      </p:pic>
      <p:pic>
        <p:nvPicPr>
          <p:cNvPr id="238" name="pasted-image.pdf"/>
          <p:cNvPicPr>
            <a:picLocks noChangeAspect="1"/>
          </p:cNvPicPr>
          <p:nvPr/>
        </p:nvPicPr>
        <p:blipFill>
          <a:blip r:embed="rId5">
            <a:extLst/>
          </a:blip>
          <a:stretch>
            <a:fillRect/>
          </a:stretch>
        </p:blipFill>
        <p:spPr>
          <a:xfrm>
            <a:off x="7182893" y="4249364"/>
            <a:ext cx="5486401" cy="3657601"/>
          </a:xfrm>
          <a:prstGeom prst="rect">
            <a:avLst/>
          </a:prstGeom>
          <a:ln w="12700">
            <a:miter lim="400000"/>
          </a:ln>
        </p:spPr>
      </p:pic>
      <p:pic>
        <p:nvPicPr>
          <p:cNvPr id="239" name="pasted-image.pdf"/>
          <p:cNvPicPr>
            <a:picLocks noChangeAspect="1"/>
          </p:cNvPicPr>
          <p:nvPr/>
        </p:nvPicPr>
        <p:blipFill>
          <a:blip r:embed="rId6">
            <a:extLst/>
          </a:blip>
          <a:stretch>
            <a:fillRect/>
          </a:stretch>
        </p:blipFill>
        <p:spPr>
          <a:xfrm>
            <a:off x="597455" y="695463"/>
            <a:ext cx="2884352" cy="310869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Picture Placeholder 240"/>
          <p:cNvPicPr>
            <a:picLocks noGrp="1"/>
          </p:cNvPicPr>
          <p:nvPr>
            <p:ph type="pic" idx="13"/>
          </p:nvPr>
        </p:nvPicPr>
        <p:blipFill>
          <a:blip r:embed="rId3">
            <a:extLst/>
          </a:blip>
          <a:stretch>
            <a:fillRect/>
          </a:stretch>
        </p:blipFill>
        <p:spPr>
          <a:xfrm>
            <a:off x="6705600" y="2578100"/>
            <a:ext cx="5702300" cy="6578600"/>
          </a:xfrm>
          <a:prstGeom prst="rect">
            <a:avLst/>
          </a:prstGeom>
        </p:spPr>
      </p:pic>
      <p:sp>
        <p:nvSpPr>
          <p:cNvPr id="242" name="Shape 242"/>
          <p:cNvSpPr>
            <a:spLocks noGrp="1"/>
          </p:cNvSpPr>
          <p:nvPr>
            <p:ph type="title"/>
          </p:nvPr>
        </p:nvSpPr>
        <p:spPr>
          <a:prstGeom prst="rect">
            <a:avLst/>
          </a:prstGeom>
        </p:spPr>
        <p:txBody>
          <a:bodyPr/>
          <a:lstStyle/>
          <a:p>
            <a:pPr defTabSz="502412">
              <a:defRPr sz="5762">
                <a:solidFill>
                  <a:srgbClr val="000000"/>
                </a:solidFill>
              </a:defRPr>
            </a:pPr>
            <a:r>
              <a:t>Jesus Healed the Blind Man </a:t>
            </a:r>
          </a:p>
          <a:p>
            <a:pPr defTabSz="502412">
              <a:defRPr sz="5762">
                <a:solidFill>
                  <a:srgbClr val="000000"/>
                </a:solidFill>
              </a:defRPr>
            </a:pPr>
            <a:r>
              <a:t>as the Man Went</a:t>
            </a:r>
          </a:p>
        </p:txBody>
      </p:sp>
      <p:sp>
        <p:nvSpPr>
          <p:cNvPr id="243" name="Shape 243"/>
          <p:cNvSpPr>
            <a:spLocks noGrp="1"/>
          </p:cNvSpPr>
          <p:nvPr>
            <p:ph type="body" sz="half" idx="1"/>
          </p:nvPr>
        </p:nvSpPr>
        <p:spPr>
          <a:prstGeom prst="rect">
            <a:avLst/>
          </a:prstGeom>
        </p:spPr>
        <p:txBody>
          <a:bodyPr/>
          <a:lstStyle/>
          <a:p>
            <a:pPr marL="533400" indent="-533400">
              <a:lnSpc>
                <a:spcPct val="100000"/>
              </a:lnSpc>
              <a:spcBef>
                <a:spcPts val="4200"/>
              </a:spcBef>
              <a:buBlip>
                <a:blip r:embed="rId4"/>
              </a:buBlip>
              <a:defRPr sz="4300">
                <a:solidFill>
                  <a:srgbClr val="000000"/>
                </a:solidFill>
              </a:defRPr>
            </a:pPr>
            <a:r>
              <a:t>Do what God says to do - while you’re still in the dark!</a:t>
            </a:r>
          </a:p>
          <a:p>
            <a:pPr marL="533400" indent="-533400">
              <a:lnSpc>
                <a:spcPct val="100000"/>
              </a:lnSpc>
              <a:spcBef>
                <a:spcPts val="4200"/>
              </a:spcBef>
              <a:buBlip>
                <a:blip r:embed="rId4"/>
              </a:buBlip>
              <a:defRPr sz="4300">
                <a:solidFill>
                  <a:srgbClr val="000000"/>
                </a:solidFill>
              </a:defRPr>
            </a:pPr>
            <a:r>
              <a:t>We won’t always “see” before we’re called to “do.”</a:t>
            </a:r>
          </a:p>
        </p:txBody>
      </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Picture Placeholder 244"/>
          <p:cNvPicPr>
            <a:picLocks noGrp="1"/>
          </p:cNvPicPr>
          <p:nvPr>
            <p:ph type="pic" idx="13"/>
          </p:nvPr>
        </p:nvPicPr>
        <p:blipFill>
          <a:blip r:embed="rId3">
            <a:extLst/>
          </a:blip>
          <a:stretch>
            <a:fillRect/>
          </a:stretch>
        </p:blipFill>
        <p:spPr>
          <a:xfrm>
            <a:off x="6705600" y="2578100"/>
            <a:ext cx="5702300" cy="6578600"/>
          </a:xfrm>
          <a:prstGeom prst="rect">
            <a:avLst/>
          </a:prstGeom>
        </p:spPr>
      </p:pic>
      <p:sp>
        <p:nvSpPr>
          <p:cNvPr id="246" name="Shape 246"/>
          <p:cNvSpPr>
            <a:spLocks noGrp="1"/>
          </p:cNvSpPr>
          <p:nvPr>
            <p:ph type="title"/>
          </p:nvPr>
        </p:nvSpPr>
        <p:spPr>
          <a:prstGeom prst="rect">
            <a:avLst/>
          </a:prstGeom>
        </p:spPr>
        <p:txBody>
          <a:bodyPr/>
          <a:lstStyle>
            <a:lvl1pPr algn="ctr" defTabSz="514095">
              <a:defRPr sz="6160">
                <a:solidFill>
                  <a:srgbClr val="000000"/>
                </a:solidFill>
              </a:defRPr>
            </a:lvl1pPr>
          </a:lstStyle>
          <a:p>
            <a:r>
              <a:t>Sometimes God Uses Mud &amp; Spit</a:t>
            </a:r>
          </a:p>
        </p:txBody>
      </p:sp>
      <p:sp>
        <p:nvSpPr>
          <p:cNvPr id="247" name="Shape 247"/>
          <p:cNvSpPr>
            <a:spLocks noGrp="1"/>
          </p:cNvSpPr>
          <p:nvPr>
            <p:ph type="body" sz="half" idx="1"/>
          </p:nvPr>
        </p:nvSpPr>
        <p:spPr>
          <a:prstGeom prst="rect">
            <a:avLst/>
          </a:prstGeom>
        </p:spPr>
        <p:txBody>
          <a:bodyPr/>
          <a:lstStyle/>
          <a:p>
            <a:pPr marL="533400" indent="-533400">
              <a:lnSpc>
                <a:spcPct val="100000"/>
              </a:lnSpc>
              <a:spcBef>
                <a:spcPts val="4200"/>
              </a:spcBef>
              <a:buBlip>
                <a:blip r:embed="rId4"/>
              </a:buBlip>
              <a:defRPr sz="4300">
                <a:solidFill>
                  <a:srgbClr val="000000"/>
                </a:solidFill>
              </a:defRPr>
            </a:pPr>
            <a:r>
              <a:t>Allow God to use what He wants to use. </a:t>
            </a:r>
          </a:p>
          <a:p>
            <a:pPr marL="533400" indent="-533400">
              <a:lnSpc>
                <a:spcPct val="100000"/>
              </a:lnSpc>
              <a:spcBef>
                <a:spcPts val="4200"/>
              </a:spcBef>
              <a:buBlip>
                <a:blip r:embed="rId4"/>
              </a:buBlip>
              <a:defRPr sz="4300">
                <a:solidFill>
                  <a:srgbClr val="000000"/>
                </a:solidFill>
              </a:defRPr>
            </a:pPr>
            <a:r>
              <a:t>The circumstances may seem like mud and spit.  We can trust Him to be at work.</a:t>
            </a:r>
          </a:p>
        </p:txBody>
      </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Picture 248"/>
          <p:cNvPicPr>
            <a:picLocks/>
          </p:cNvPicPr>
          <p:nvPr/>
        </p:nvPicPr>
        <p:blipFill>
          <a:blip r:embed="rId3">
            <a:extLst/>
          </a:blip>
          <a:stretch>
            <a:fillRect/>
          </a:stretch>
        </p:blipFill>
        <p:spPr>
          <a:xfrm>
            <a:off x="3597168" y="2315082"/>
            <a:ext cx="5810463" cy="6703459"/>
          </a:xfrm>
          <a:prstGeom prst="rect">
            <a:avLst/>
          </a:prstGeom>
        </p:spPr>
      </p:pic>
      <p:sp>
        <p:nvSpPr>
          <p:cNvPr id="250" name="Shape 250"/>
          <p:cNvSpPr>
            <a:spLocks noGrp="1"/>
          </p:cNvSpPr>
          <p:nvPr>
            <p:ph type="title" idx="4294967295"/>
          </p:nvPr>
        </p:nvSpPr>
        <p:spPr>
          <a:xfrm>
            <a:off x="647700" y="478355"/>
            <a:ext cx="11709400" cy="2032001"/>
          </a:xfrm>
          <a:prstGeom prst="rect">
            <a:avLst/>
          </a:prstGeom>
          <a:blipFill>
            <a:blip r:embed="rId4"/>
          </a:blipFill>
        </p:spPr>
        <p:txBody>
          <a:bodyPr/>
          <a:lstStyle>
            <a:lvl1pPr algn="ctr">
              <a:defRPr>
                <a:solidFill>
                  <a:srgbClr val="546056"/>
                </a:solidFill>
              </a:defRPr>
            </a:lvl1pPr>
          </a:lstStyle>
          <a:p>
            <a:r>
              <a:t>We Each Have a Story to Tell</a:t>
            </a:r>
          </a:p>
        </p:txBody>
      </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pasted-image.pdf"/>
          <p:cNvPicPr>
            <a:picLocks noGrp="1" noChangeAspect="1"/>
          </p:cNvPicPr>
          <p:nvPr>
            <p:ph type="pic" idx="13"/>
          </p:nvPr>
        </p:nvPicPr>
        <p:blipFill>
          <a:blip r:embed="rId3">
            <a:extLst/>
          </a:blip>
          <a:srcRect l="5700" r="5700"/>
          <a:stretch>
            <a:fillRect/>
          </a:stretch>
        </p:blipFill>
        <p:spPr>
          <a:xfrm>
            <a:off x="476396" y="401176"/>
            <a:ext cx="7166511" cy="5374882"/>
          </a:xfrm>
          <a:prstGeom prst="rect">
            <a:avLst/>
          </a:prstGeom>
        </p:spPr>
      </p:pic>
      <p:pic>
        <p:nvPicPr>
          <p:cNvPr id="253" name="pasted-image.pdf"/>
          <p:cNvPicPr>
            <a:picLocks noChangeAspect="1"/>
          </p:cNvPicPr>
          <p:nvPr/>
        </p:nvPicPr>
        <p:blipFill>
          <a:blip r:embed="rId4">
            <a:extLst/>
          </a:blip>
          <a:stretch>
            <a:fillRect/>
          </a:stretch>
        </p:blipFill>
        <p:spPr>
          <a:xfrm>
            <a:off x="7837826" y="2587567"/>
            <a:ext cx="4826001" cy="3619501"/>
          </a:xfrm>
          <a:prstGeom prst="rect">
            <a:avLst/>
          </a:prstGeom>
          <a:ln w="12700">
            <a:miter lim="400000"/>
          </a:ln>
        </p:spPr>
      </p:pic>
      <p:pic>
        <p:nvPicPr>
          <p:cNvPr id="254" name="pasted-image.pdf"/>
          <p:cNvPicPr>
            <a:picLocks noChangeAspect="1"/>
          </p:cNvPicPr>
          <p:nvPr/>
        </p:nvPicPr>
        <p:blipFill>
          <a:blip r:embed="rId5">
            <a:extLst/>
          </a:blip>
          <a:stretch>
            <a:fillRect/>
          </a:stretch>
        </p:blipFill>
        <p:spPr>
          <a:xfrm>
            <a:off x="2224818" y="5511718"/>
            <a:ext cx="6248401" cy="36195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p:nvPr/>
        </p:nvSpPr>
        <p:spPr>
          <a:xfrm>
            <a:off x="-2985273" y="5485580"/>
            <a:ext cx="12332232" cy="360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7000" b="0">
                <a:solidFill>
                  <a:srgbClr val="546056"/>
                </a:solidFill>
              </a:defRPr>
            </a:pPr>
            <a:endParaRPr/>
          </a:p>
          <a:p>
            <a:pPr>
              <a:defRPr sz="7000" b="0">
                <a:solidFill>
                  <a:srgbClr val="546056"/>
                </a:solidFill>
              </a:defRPr>
            </a:pPr>
            <a:r>
              <a:t>Where?</a:t>
            </a:r>
          </a:p>
        </p:txBody>
      </p:sp>
      <p:pic>
        <p:nvPicPr>
          <p:cNvPr id="257" name="pasted-image.pdf"/>
          <p:cNvPicPr>
            <a:picLocks noChangeAspect="1"/>
          </p:cNvPicPr>
          <p:nvPr/>
        </p:nvPicPr>
        <p:blipFill>
          <a:blip r:embed="rId3">
            <a:extLst/>
          </a:blip>
          <a:stretch>
            <a:fillRect/>
          </a:stretch>
        </p:blipFill>
        <p:spPr>
          <a:xfrm>
            <a:off x="723761" y="967681"/>
            <a:ext cx="5689878" cy="4819661"/>
          </a:xfrm>
          <a:prstGeom prst="rect">
            <a:avLst/>
          </a:prstGeom>
          <a:ln w="12700">
            <a:miter lim="400000"/>
          </a:ln>
        </p:spPr>
      </p:pic>
      <p:pic>
        <p:nvPicPr>
          <p:cNvPr id="258" name="pasted-image.pdf"/>
          <p:cNvPicPr>
            <a:picLocks noChangeAspect="1"/>
          </p:cNvPicPr>
          <p:nvPr/>
        </p:nvPicPr>
        <p:blipFill>
          <a:blip r:embed="rId4">
            <a:extLst/>
          </a:blip>
          <a:stretch>
            <a:fillRect/>
          </a:stretch>
        </p:blipFill>
        <p:spPr>
          <a:xfrm>
            <a:off x="8235950" y="1593161"/>
            <a:ext cx="2476500" cy="3568701"/>
          </a:xfrm>
          <a:prstGeom prst="rect">
            <a:avLst/>
          </a:prstGeom>
          <a:ln w="12700">
            <a:miter lim="400000"/>
          </a:ln>
        </p:spPr>
      </p:pic>
      <p:pic>
        <p:nvPicPr>
          <p:cNvPr id="259" name="pasted-image.pdf"/>
          <p:cNvPicPr>
            <a:picLocks noChangeAspect="1"/>
          </p:cNvPicPr>
          <p:nvPr/>
        </p:nvPicPr>
        <p:blipFill>
          <a:blip r:embed="rId5">
            <a:extLst/>
          </a:blip>
          <a:stretch>
            <a:fillRect/>
          </a:stretch>
        </p:blipFill>
        <p:spPr>
          <a:xfrm>
            <a:off x="6010038" y="5998056"/>
            <a:ext cx="6477001" cy="30480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body" sz="half" idx="1"/>
          </p:nvPr>
        </p:nvSpPr>
        <p:spPr>
          <a:xfrm>
            <a:off x="-806330" y="33382"/>
            <a:ext cx="13796479" cy="3424920"/>
          </a:xfrm>
          <a:prstGeom prst="rect">
            <a:avLst/>
          </a:prstGeom>
        </p:spPr>
        <p:txBody>
          <a:bodyPr/>
          <a:lstStyle>
            <a:lvl1pPr>
              <a:lnSpc>
                <a:spcPct val="100000"/>
              </a:lnSpc>
              <a:defRPr sz="7000" i="0">
                <a:solidFill>
                  <a:srgbClr val="546056"/>
                </a:solidFill>
                <a:latin typeface="+mn-lt"/>
                <a:ea typeface="+mn-ea"/>
                <a:cs typeface="+mn-cs"/>
                <a:sym typeface="Palatino"/>
              </a:defRPr>
            </a:lvl1pPr>
          </a:lstStyle>
          <a:p>
            <a:r>
              <a:t>Who are we fixing our eyes on?</a:t>
            </a:r>
          </a:p>
        </p:txBody>
      </p:sp>
      <p:pic>
        <p:nvPicPr>
          <p:cNvPr id="262" name="pasted-image.pdf"/>
          <p:cNvPicPr>
            <a:picLocks noChangeAspect="1"/>
          </p:cNvPicPr>
          <p:nvPr/>
        </p:nvPicPr>
        <p:blipFill>
          <a:blip r:embed="rId3">
            <a:extLst/>
          </a:blip>
          <a:stretch>
            <a:fillRect/>
          </a:stretch>
        </p:blipFill>
        <p:spPr>
          <a:xfrm>
            <a:off x="8792788" y="6746973"/>
            <a:ext cx="3598024" cy="2475631"/>
          </a:xfrm>
          <a:prstGeom prst="rect">
            <a:avLst/>
          </a:prstGeom>
          <a:ln w="12700">
            <a:miter lim="400000"/>
          </a:ln>
        </p:spPr>
      </p:pic>
      <p:sp>
        <p:nvSpPr>
          <p:cNvPr id="263" name="Shape 263"/>
          <p:cNvSpPr/>
          <p:nvPr/>
        </p:nvSpPr>
        <p:spPr>
          <a:xfrm>
            <a:off x="236670" y="6721188"/>
            <a:ext cx="8481284" cy="15690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defTabSz="368045">
              <a:defRPr sz="4410" b="0">
                <a:solidFill>
                  <a:srgbClr val="546056"/>
                </a:solidFill>
              </a:defRPr>
            </a:lvl1pPr>
          </a:lstStyle>
          <a:p>
            <a:r>
              <a:t>…. fixing our eyes on Jesus, the author and perfecter of our faith</a:t>
            </a:r>
          </a:p>
        </p:txBody>
      </p:sp>
      <p:pic>
        <p:nvPicPr>
          <p:cNvPr id="264" name="pasted-image.pdf"/>
          <p:cNvPicPr>
            <a:picLocks noChangeAspect="1"/>
          </p:cNvPicPr>
          <p:nvPr/>
        </p:nvPicPr>
        <p:blipFill>
          <a:blip r:embed="rId4">
            <a:extLst/>
          </a:blip>
          <a:stretch>
            <a:fillRect/>
          </a:stretch>
        </p:blipFill>
        <p:spPr>
          <a:xfrm>
            <a:off x="396707" y="1286396"/>
            <a:ext cx="4970245" cy="3839759"/>
          </a:xfrm>
          <a:prstGeom prst="rect">
            <a:avLst/>
          </a:prstGeom>
          <a:ln w="12700">
            <a:miter lim="400000"/>
          </a:ln>
        </p:spPr>
      </p:pic>
      <p:sp>
        <p:nvSpPr>
          <p:cNvPr id="265" name="Shape 265"/>
          <p:cNvSpPr/>
          <p:nvPr/>
        </p:nvSpPr>
        <p:spPr>
          <a:xfrm>
            <a:off x="2062499" y="8269821"/>
            <a:ext cx="7520459" cy="16888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a:bodyPr>
          <a:lstStyle>
            <a:lvl1pPr>
              <a:defRPr sz="3800" b="0">
                <a:solidFill>
                  <a:srgbClr val="546056"/>
                </a:solidFill>
              </a:defRPr>
            </a:lvl1pPr>
          </a:lstStyle>
          <a:p>
            <a:r>
              <a:t>Hebrews 1:2</a:t>
            </a:r>
          </a:p>
        </p:txBody>
      </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Picture Placeholder 138"/>
          <p:cNvPicPr>
            <a:picLocks noGrp="1"/>
          </p:cNvPicPr>
          <p:nvPr>
            <p:ph type="pic" idx="14"/>
          </p:nvPr>
        </p:nvPicPr>
        <p:blipFill>
          <a:blip r:embed="rId3">
            <a:extLst/>
          </a:blip>
          <a:stretch>
            <a:fillRect/>
          </a:stretch>
        </p:blipFill>
        <p:spPr>
          <a:xfrm>
            <a:off x="338835" y="285304"/>
            <a:ext cx="5120238" cy="3855847"/>
          </a:xfrm>
          <a:prstGeom prst="rect">
            <a:avLst/>
          </a:prstGeom>
        </p:spPr>
      </p:pic>
      <p:sp>
        <p:nvSpPr>
          <p:cNvPr id="140" name="Shape 140"/>
          <p:cNvSpPr/>
          <p:nvPr/>
        </p:nvSpPr>
        <p:spPr>
          <a:xfrm>
            <a:off x="5887823" y="1926817"/>
            <a:ext cx="6480490" cy="5728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defRPr b="0">
                <a:solidFill>
                  <a:srgbClr val="000000"/>
                </a:solidFill>
                <a:latin typeface="Helvetica Neue"/>
                <a:ea typeface="Helvetica Neue"/>
                <a:cs typeface="Helvetica Neue"/>
                <a:sym typeface="Helvetica Neue"/>
              </a:defRPr>
            </a:lvl1pPr>
          </a:lstStyle>
          <a:p>
            <a:r>
              <a:t>The Kingdom of God is like Yeast</a:t>
            </a:r>
          </a:p>
        </p:txBody>
      </p:sp>
      <p:grpSp>
        <p:nvGrpSpPr>
          <p:cNvPr id="143" name="Group 143"/>
          <p:cNvGrpSpPr/>
          <p:nvPr/>
        </p:nvGrpSpPr>
        <p:grpSpPr>
          <a:xfrm>
            <a:off x="2795394" y="4814797"/>
            <a:ext cx="7801086" cy="4575437"/>
            <a:chOff x="0" y="0"/>
            <a:chExt cx="7801085" cy="4575435"/>
          </a:xfrm>
        </p:grpSpPr>
        <p:pic>
          <p:nvPicPr>
            <p:cNvPr id="142" name="yeast_dough_2_horiz.jpg"/>
            <p:cNvPicPr>
              <a:picLocks noChangeAspect="1"/>
            </p:cNvPicPr>
            <p:nvPr/>
          </p:nvPicPr>
          <p:blipFill>
            <a:blip r:embed="rId4">
              <a:extLst/>
            </a:blip>
            <a:stretch>
              <a:fillRect/>
            </a:stretch>
          </p:blipFill>
          <p:spPr>
            <a:xfrm>
              <a:off x="127000" y="88900"/>
              <a:ext cx="7547086" cy="4245236"/>
            </a:xfrm>
            <a:prstGeom prst="rect">
              <a:avLst/>
            </a:prstGeom>
            <a:ln>
              <a:noFill/>
            </a:ln>
            <a:effectLst/>
          </p:spPr>
        </p:pic>
        <p:pic>
          <p:nvPicPr>
            <p:cNvPr id="141" name="Picture 140"/>
            <p:cNvPicPr>
              <a:picLocks/>
            </p:cNvPicPr>
            <p:nvPr/>
          </p:nvPicPr>
          <p:blipFill>
            <a:blip r:embed="rId5">
              <a:extLst/>
            </a:blip>
            <a:stretch>
              <a:fillRect/>
            </a:stretch>
          </p:blipFill>
          <p:spPr>
            <a:xfrm>
              <a:off x="0" y="0"/>
              <a:ext cx="7801086" cy="4575436"/>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Picture Placeholder 144"/>
          <p:cNvPicPr>
            <a:picLocks noGrp="1"/>
          </p:cNvPicPr>
          <p:nvPr>
            <p:ph type="pic" idx="14"/>
          </p:nvPr>
        </p:nvPicPr>
        <p:blipFill>
          <a:blip r:embed="rId3">
            <a:extLst/>
          </a:blip>
          <a:stretch>
            <a:fillRect/>
          </a:stretch>
        </p:blipFill>
        <p:spPr>
          <a:xfrm>
            <a:off x="3272535" y="2357743"/>
            <a:ext cx="6108701" cy="4572001"/>
          </a:xfrm>
          <a:prstGeom prst="rect">
            <a:avLst/>
          </a:prstGeom>
        </p:spPr>
      </p:pic>
      <p:sp>
        <p:nvSpPr>
          <p:cNvPr id="146" name="Shape 146"/>
          <p:cNvSpPr/>
          <p:nvPr/>
        </p:nvSpPr>
        <p:spPr>
          <a:xfrm>
            <a:off x="867104" y="6940183"/>
            <a:ext cx="11736136" cy="20460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b="0">
                <a:solidFill>
                  <a:srgbClr val="000000"/>
                </a:solidFill>
                <a:latin typeface="Helvetica Neue"/>
                <a:ea typeface="Helvetica Neue"/>
                <a:cs typeface="Helvetica Neue"/>
                <a:sym typeface="Helvetica Neue"/>
              </a:defRPr>
            </a:pPr>
            <a:r>
              <a:t>“The Spirit of the Lord is on </a:t>
            </a:r>
            <a:r>
              <a:rPr b="1"/>
              <a:t>me</a:t>
            </a:r>
            <a:r>
              <a:t>, because he has </a:t>
            </a:r>
            <a:r>
              <a:rPr b="1"/>
              <a:t>anointed</a:t>
            </a:r>
            <a:r>
              <a:t> </a:t>
            </a:r>
            <a:r>
              <a:rPr b="1"/>
              <a:t>me</a:t>
            </a:r>
            <a:r>
              <a:t> to proclaim good news to the poor. He has sent </a:t>
            </a:r>
            <a:r>
              <a:rPr b="1"/>
              <a:t>me</a:t>
            </a:r>
            <a:r>
              <a:t> to proclaim freedom for the prisoners and recovery of sight for the blind, to set the oppressed free.”  Luke 4:16 </a:t>
            </a:r>
          </a:p>
        </p:txBody>
      </p:sp>
      <p:sp>
        <p:nvSpPr>
          <p:cNvPr id="147" name="Shape 147"/>
          <p:cNvSpPr/>
          <p:nvPr/>
        </p:nvSpPr>
        <p:spPr>
          <a:xfrm>
            <a:off x="2592313" y="656286"/>
            <a:ext cx="8747208" cy="127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7000" b="0">
                <a:solidFill>
                  <a:srgbClr val="546056"/>
                </a:solidFill>
              </a:defRPr>
            </a:lvl1pPr>
          </a:lstStyle>
          <a:p>
            <a:r>
              <a:t>The Father Sent Jesus</a:t>
            </a:r>
          </a:p>
        </p:txBody>
      </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p:cNvSpPr>
          <p:nvPr>
            <p:ph type="body" idx="1"/>
          </p:nvPr>
        </p:nvSpPr>
        <p:spPr>
          <a:prstGeom prst="rect">
            <a:avLst/>
          </a:prstGeom>
        </p:spPr>
        <p:txBody>
          <a:bodyPr anchor="t"/>
          <a:lstStyle/>
          <a:p>
            <a:pPr marL="0" marR="457200" indent="0" defTabSz="457200">
              <a:lnSpc>
                <a:spcPct val="200000"/>
              </a:lnSpc>
              <a:spcBef>
                <a:spcPts val="0"/>
              </a:spcBef>
              <a:buSzTx/>
              <a:buNone/>
              <a:defRPr sz="1900">
                <a:solidFill>
                  <a:srgbClr val="000000"/>
                </a:solidFill>
                <a:latin typeface="Candara"/>
                <a:ea typeface="Candara"/>
                <a:cs typeface="Candara"/>
                <a:sym typeface="Candara"/>
              </a:defRPr>
            </a:pPr>
            <a:endParaRPr/>
          </a:p>
          <a:p>
            <a:pPr marL="0" marR="457200" lvl="8" indent="1828800" algn="ctr" defTabSz="457200">
              <a:lnSpc>
                <a:spcPct val="200000"/>
              </a:lnSpc>
              <a:spcBef>
                <a:spcPts val="0"/>
              </a:spcBef>
              <a:buSzTx/>
              <a:buNone/>
              <a:defRPr sz="2300" b="1">
                <a:solidFill>
                  <a:srgbClr val="000000"/>
                </a:solidFill>
                <a:latin typeface="Candara"/>
                <a:ea typeface="Candara"/>
                <a:cs typeface="Candara"/>
                <a:sym typeface="Candara"/>
              </a:defRPr>
            </a:pPr>
            <a:r>
              <a:t>Today’s Text – John 9:1-12</a:t>
            </a:r>
          </a:p>
          <a:p>
            <a:pPr marL="0" marR="457200" indent="0" defTabSz="457200">
              <a:lnSpc>
                <a:spcPct val="200000"/>
              </a:lnSpc>
              <a:spcBef>
                <a:spcPts val="0"/>
              </a:spcBef>
              <a:buSzTx/>
              <a:buNone/>
              <a:defRPr sz="1900">
                <a:solidFill>
                  <a:srgbClr val="000000"/>
                </a:solidFill>
                <a:latin typeface="Candara"/>
                <a:ea typeface="Candara"/>
                <a:cs typeface="Candara"/>
                <a:sym typeface="Candara"/>
              </a:defRPr>
            </a:pPr>
            <a:endParaRPr/>
          </a:p>
          <a:p>
            <a:pPr marL="0" marR="457200" indent="0" defTabSz="457200">
              <a:lnSpc>
                <a:spcPct val="200000"/>
              </a:lnSpc>
              <a:spcBef>
                <a:spcPts val="0"/>
              </a:spcBef>
              <a:buSzTx/>
              <a:buNone/>
              <a:defRPr sz="1900">
                <a:solidFill>
                  <a:srgbClr val="000000"/>
                </a:solidFill>
                <a:latin typeface="Candara"/>
                <a:ea typeface="Candara"/>
                <a:cs typeface="Candara"/>
                <a:sym typeface="Candara"/>
              </a:defRPr>
            </a:pPr>
            <a:r>
              <a:rPr sz="2500"/>
              <a:t>“</a:t>
            </a:r>
            <a:r>
              <a:rPr sz="2600"/>
              <a:t>As  He</a:t>
            </a:r>
            <a:r>
              <a:rPr sz="2500"/>
              <a:t>  </a:t>
            </a:r>
            <a:r>
              <a:t>                      </a:t>
            </a:r>
            <a:r>
              <a:rPr sz="2600"/>
              <a:t>along, He saw a man blind from birth. </a:t>
            </a:r>
            <a:r>
              <a:rPr sz="2500"/>
              <a:t> </a:t>
            </a:r>
          </a:p>
          <a:p>
            <a:pPr marL="0" marR="457200" indent="0" defTabSz="457200">
              <a:lnSpc>
                <a:spcPct val="200000"/>
              </a:lnSpc>
              <a:spcBef>
                <a:spcPts val="0"/>
              </a:spcBef>
              <a:buSzTx/>
              <a:buNone/>
              <a:defRPr sz="2600">
                <a:solidFill>
                  <a:srgbClr val="000000"/>
                </a:solidFill>
                <a:latin typeface="Candara"/>
                <a:ea typeface="Candara"/>
                <a:cs typeface="Candara"/>
                <a:sym typeface="Candara"/>
              </a:defRPr>
            </a:pPr>
            <a:r>
              <a:t>His disciples asked Him,</a:t>
            </a:r>
          </a:p>
          <a:p>
            <a:pPr marL="0" marR="457200" indent="0" defTabSz="457200">
              <a:lnSpc>
                <a:spcPct val="200000"/>
              </a:lnSpc>
              <a:spcBef>
                <a:spcPts val="0"/>
              </a:spcBef>
              <a:buSzTx/>
              <a:buNone/>
              <a:defRPr sz="2600">
                <a:solidFill>
                  <a:srgbClr val="000000"/>
                </a:solidFill>
                <a:latin typeface="Candara"/>
                <a:ea typeface="Candara"/>
                <a:cs typeface="Candara"/>
                <a:sym typeface="Candara"/>
              </a:defRPr>
            </a:pPr>
            <a:r>
              <a:t>“Rabbi, who sinned, this man or his parents, that he was born blind?”       </a:t>
            </a:r>
          </a:p>
          <a:p>
            <a:pPr marL="0" marR="457200" indent="0" defTabSz="457200">
              <a:lnSpc>
                <a:spcPct val="200000"/>
              </a:lnSpc>
              <a:spcBef>
                <a:spcPts val="0"/>
              </a:spcBef>
              <a:buSzTx/>
              <a:buNone/>
              <a:defRPr sz="2600">
                <a:solidFill>
                  <a:srgbClr val="000000"/>
                </a:solidFill>
                <a:latin typeface="Candara"/>
                <a:ea typeface="Candara"/>
                <a:cs typeface="Candara"/>
                <a:sym typeface="Candara"/>
              </a:defRPr>
            </a:pPr>
            <a:r>
              <a:t> ‘Neither this man nor his parents sinned,’ said Jesus, </a:t>
            </a:r>
          </a:p>
          <a:p>
            <a:pPr marL="0" marR="457200" indent="0" defTabSz="457200">
              <a:lnSpc>
                <a:spcPct val="200000"/>
              </a:lnSpc>
              <a:spcBef>
                <a:spcPts val="0"/>
              </a:spcBef>
              <a:buSzTx/>
              <a:buNone/>
              <a:defRPr sz="2600">
                <a:solidFill>
                  <a:srgbClr val="000000"/>
                </a:solidFill>
                <a:latin typeface="Candara"/>
                <a:ea typeface="Candara"/>
                <a:cs typeface="Candara"/>
                <a:sym typeface="Candara"/>
              </a:defRPr>
            </a:pPr>
            <a:r>
              <a:t>‘but this happened so that the </a:t>
            </a:r>
            <a:r>
              <a:rPr u="sng"/>
              <a:t>works of God </a:t>
            </a:r>
            <a:r>
              <a:t>might be displayed in him. </a:t>
            </a:r>
          </a:p>
        </p:txBody>
      </p:sp>
      <p:sp>
        <p:nvSpPr>
          <p:cNvPr id="150" name="Shape 150"/>
          <p:cNvSpPr/>
          <p:nvPr/>
        </p:nvSpPr>
        <p:spPr>
          <a:xfrm>
            <a:off x="1851274" y="2425046"/>
            <a:ext cx="1077517"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Went</a:t>
            </a:r>
          </a:p>
        </p:txBody>
      </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6" presetClass="entr" presetSubtype="8" fill="hold" grpId="1" nodeType="clickEffect">
                                  <p:stCondLst>
                                    <p:cond delay="0"/>
                                  </p:stCondLst>
                                  <p:iterate type="lt">
                                    <p:tmAbs val="0"/>
                                  </p:iterate>
                                  <p:childTnLst>
                                    <p:set>
                                      <p:cBhvr>
                                        <p:cTn id="6" fill="hold"/>
                                        <p:tgtEl>
                                          <p:spTgt spid="150"/>
                                        </p:tgtEl>
                                        <p:attrNameLst>
                                          <p:attrName>style.visibility</p:attrName>
                                        </p:attrNameLst>
                                      </p:cBhvr>
                                      <p:to>
                                        <p:strVal val="visible"/>
                                      </p:to>
                                    </p:set>
                                    <p:animEffect transition="in" filter="wipe(down)">
                                      <p:cBhvr>
                                        <p:cTn id="7" dur="435">
                                          <p:stCondLst>
                                            <p:cond delay="0"/>
                                          </p:stCondLst>
                                        </p:cTn>
                                        <p:tgtEl>
                                          <p:spTgt spid="150"/>
                                        </p:tgtEl>
                                      </p:cBhvr>
                                    </p:animEffect>
                                    <p:anim calcmode="lin" valueType="num">
                                      <p:cBhvr>
                                        <p:cTn id="8" dur="1367" fill="hold" tmFilter="0,0; 0.14,0.36; 0.43,0.73; 0.71,0.91; 1.0,1.0">
                                          <p:stCondLst>
                                            <p:cond delay="0"/>
                                          </p:stCondLst>
                                        </p:cTn>
                                        <p:tgtEl>
                                          <p:spTgt spid="150"/>
                                        </p:tgtEl>
                                        <p:attrNameLst>
                                          <p:attrName>ppt_x</p:attrName>
                                        </p:attrNameLst>
                                      </p:cBhvr>
                                      <p:tavLst>
                                        <p:tav tm="0">
                                          <p:val>
                                            <p:strVal val="#ppt_x-0.25"/>
                                          </p:val>
                                        </p:tav>
                                        <p:tav tm="100000">
                                          <p:val>
                                            <p:strVal val="#ppt_x"/>
                                          </p:val>
                                        </p:tav>
                                      </p:tavLst>
                                    </p:anim>
                                    <p:anim calcmode="lin" valueType="num">
                                      <p:cBhvr>
                                        <p:cTn id="9" dur="498" fill="hold" tmFilter="0.0,0.0; 0.25,0.07; 0.50,0.2; 0.75,0.467; 1.0,1.0">
                                          <p:stCondLst>
                                            <p:cond delay="0"/>
                                          </p:stCondLst>
                                        </p:cTn>
                                        <p:tgtEl>
                                          <p:spTgt spid="150"/>
                                        </p:tgtEl>
                                        <p:attrNameLst>
                                          <p:attrName>ppt_y</p:attrName>
                                        </p:attrNameLst>
                                      </p:cBhvr>
                                      <p:tavLst>
                                        <p:tav tm="0" fmla="#ppt_y-sin(pi*$)/3">
                                          <p:val>
                                            <p:fltVal val="0.5"/>
                                          </p:val>
                                        </p:tav>
                                        <p:tav tm="100000">
                                          <p:val>
                                            <p:fltVal val="1"/>
                                          </p:val>
                                        </p:tav>
                                      </p:tavLst>
                                    </p:anim>
                                    <p:anim calcmode="lin" valueType="num">
                                      <p:cBhvr>
                                        <p:cTn id="10" dur="498" fill="hold" tmFilter="0, 0; 0.125,0.2665; 0.25,0.4; 0.375,0.465; 0.5,0.5;  0.625,0.535; 0.75,0.6; 0.875,0.7335; 1,1">
                                          <p:stCondLst>
                                            <p:cond delay="498"/>
                                          </p:stCondLst>
                                        </p:cTn>
                                        <p:tgtEl>
                                          <p:spTgt spid="150"/>
                                        </p:tgtEl>
                                        <p:attrNameLst>
                                          <p:attrName>ppt_y</p:attrName>
                                        </p:attrNameLst>
                                      </p:cBhvr>
                                      <p:tavLst>
                                        <p:tav tm="0" fmla="#ppt_y-sin(pi*$)/9">
                                          <p:val>
                                            <p:fltVal val="0"/>
                                          </p:val>
                                        </p:tav>
                                        <p:tav tm="100000">
                                          <p:val>
                                            <p:fltVal val="1"/>
                                          </p:val>
                                        </p:tav>
                                      </p:tavLst>
                                    </p:anim>
                                    <p:anim calcmode="lin" valueType="num">
                                      <p:cBhvr>
                                        <p:cTn id="11" dur="249" fill="hold" tmFilter="0, 0; 0.125,0.2665; 0.25,0.4; 0.375,0.465; 0.5,0.5;  0.625,0.535; 0.75,0.6; 0.875,0.7335; 1,1">
                                          <p:stCondLst>
                                            <p:cond delay="993"/>
                                          </p:stCondLst>
                                        </p:cTn>
                                        <p:tgtEl>
                                          <p:spTgt spid="150"/>
                                        </p:tgtEl>
                                        <p:attrNameLst>
                                          <p:attrName>ppt_y</p:attrName>
                                        </p:attrNameLst>
                                      </p:cBhvr>
                                      <p:tavLst>
                                        <p:tav tm="0" fmla="#ppt_y-sin(pi*$)/27">
                                          <p:val>
                                            <p:fltVal val="0"/>
                                          </p:val>
                                        </p:tav>
                                        <p:tav tm="100000">
                                          <p:val>
                                            <p:fltVal val="1"/>
                                          </p:val>
                                        </p:tav>
                                      </p:tavLst>
                                    </p:anim>
                                    <p:anim calcmode="lin" valueType="num">
                                      <p:cBhvr>
                                        <p:cTn id="12" dur="123" fill="hold" tmFilter="0, 0; 0.125,0.2665; 0.25,0.4; 0.375,0.465; 0.5,0.5;  0.625,0.535; 0.75,0.6; 0.875,0.7335; 1,1">
                                          <p:stCondLst>
                                            <p:cond delay="1242"/>
                                          </p:stCondLst>
                                        </p:cTn>
                                        <p:tgtEl>
                                          <p:spTgt spid="150"/>
                                        </p:tgtEl>
                                        <p:attrNameLst>
                                          <p:attrName>ppt_y</p:attrName>
                                        </p:attrNameLst>
                                      </p:cBhvr>
                                      <p:tavLst>
                                        <p:tav tm="0" fmla="#ppt_y-sin(pi*$)/81">
                                          <p:val>
                                            <p:fltVal val="0"/>
                                          </p:val>
                                        </p:tav>
                                        <p:tav tm="100000">
                                          <p:val>
                                            <p:fltVal val="1"/>
                                          </p:val>
                                        </p:tav>
                                      </p:tavLst>
                                    </p:anim>
                                    <p:animScale>
                                      <p:cBhvr>
                                        <p:cTn id="13" dur="20" fill="hold">
                                          <p:stCondLst>
                                            <p:cond delay="488"/>
                                          </p:stCondLst>
                                        </p:cTn>
                                        <p:tgtEl>
                                          <p:spTgt spid="150"/>
                                        </p:tgtEl>
                                      </p:cBhvr>
                                      <p:to x="100000" y="60000"/>
                                    </p:animScale>
                                    <p:animScale>
                                      <p:cBhvr>
                                        <p:cTn id="14" dur="125" decel="50000" fill="hold">
                                          <p:stCondLst>
                                            <p:cond delay="507"/>
                                          </p:stCondLst>
                                        </p:cTn>
                                        <p:tgtEl>
                                          <p:spTgt spid="150"/>
                                        </p:tgtEl>
                                      </p:cBhvr>
                                      <p:to x="100000" y="100000"/>
                                    </p:animScale>
                                    <p:animScale>
                                      <p:cBhvr>
                                        <p:cTn id="15" dur="20" decel="50000" fill="hold">
                                          <p:stCondLst>
                                            <p:cond delay="984"/>
                                          </p:stCondLst>
                                        </p:cTn>
                                        <p:tgtEl>
                                          <p:spTgt spid="150"/>
                                        </p:tgtEl>
                                      </p:cBhvr>
                                      <p:to x="100000" y="80000"/>
                                    </p:animScale>
                                    <p:animScale>
                                      <p:cBhvr>
                                        <p:cTn id="16" dur="125" decel="50000" fill="hold">
                                          <p:stCondLst>
                                            <p:cond delay="1004"/>
                                          </p:stCondLst>
                                        </p:cTn>
                                        <p:tgtEl>
                                          <p:spTgt spid="150"/>
                                        </p:tgtEl>
                                      </p:cBhvr>
                                      <p:to x="100000" y="100000"/>
                                    </p:animScale>
                                    <p:animScale>
                                      <p:cBhvr>
                                        <p:cTn id="17" dur="20" decel="50000" fill="hold">
                                          <p:stCondLst>
                                            <p:cond delay="1232"/>
                                          </p:stCondLst>
                                        </p:cTn>
                                        <p:tgtEl>
                                          <p:spTgt spid="150"/>
                                        </p:tgtEl>
                                      </p:cBhvr>
                                      <p:to x="100000" y="90000"/>
                                    </p:animScale>
                                    <p:animScale>
                                      <p:cBhvr>
                                        <p:cTn id="18" dur="125" decel="50000" fill="hold">
                                          <p:stCondLst>
                                            <p:cond delay="1251"/>
                                          </p:stCondLst>
                                        </p:cTn>
                                        <p:tgtEl>
                                          <p:spTgt spid="150"/>
                                        </p:tgtEl>
                                      </p:cBhvr>
                                      <p:to x="100000" y="100000"/>
                                    </p:animScale>
                                    <p:animScale>
                                      <p:cBhvr>
                                        <p:cTn id="19" dur="20" decel="50000" fill="hold">
                                          <p:stCondLst>
                                            <p:cond delay="1356"/>
                                          </p:stCondLst>
                                        </p:cTn>
                                        <p:tgtEl>
                                          <p:spTgt spid="150"/>
                                        </p:tgtEl>
                                      </p:cBhvr>
                                      <p:to x="100000" y="95000"/>
                                    </p:animScale>
                                    <p:animScale>
                                      <p:cBhvr>
                                        <p:cTn id="20" dur="125" decel="50000" fill="hold">
                                          <p:stCondLst>
                                            <p:cond delay="1376"/>
                                          </p:stCondLst>
                                        </p:cTn>
                                        <p:tgtEl>
                                          <p:spTgt spid="1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body" idx="1"/>
          </p:nvPr>
        </p:nvSpPr>
        <p:spPr>
          <a:xfrm>
            <a:off x="889000" y="1028700"/>
            <a:ext cx="11709400" cy="8458200"/>
          </a:xfrm>
          <a:prstGeom prst="rect">
            <a:avLst/>
          </a:prstGeom>
        </p:spPr>
        <p:txBody>
          <a:bodyPr/>
          <a:lstStyle/>
          <a:p>
            <a:pPr marL="0" marR="457200" indent="0" defTabSz="457200">
              <a:lnSpc>
                <a:spcPct val="200000"/>
              </a:lnSpc>
              <a:spcBef>
                <a:spcPts val="0"/>
              </a:spcBef>
              <a:buSzTx/>
              <a:buNone/>
              <a:defRPr sz="2500">
                <a:solidFill>
                  <a:srgbClr val="000000"/>
                </a:solidFill>
                <a:latin typeface="Candara"/>
                <a:ea typeface="Candara"/>
                <a:cs typeface="Candara"/>
                <a:sym typeface="Candara"/>
              </a:defRPr>
            </a:pPr>
            <a:r>
              <a:t>As long as it is day, </a:t>
            </a:r>
          </a:p>
          <a:p>
            <a:pPr marL="0" marR="457200" lvl="4" indent="914400" defTabSz="457200">
              <a:lnSpc>
                <a:spcPct val="200000"/>
              </a:lnSpc>
              <a:spcBef>
                <a:spcPts val="0"/>
              </a:spcBef>
              <a:buSzTx/>
              <a:buNone/>
              <a:defRPr sz="2500">
                <a:solidFill>
                  <a:srgbClr val="000000"/>
                </a:solidFill>
                <a:latin typeface="Candara"/>
                <a:ea typeface="Candara"/>
                <a:cs typeface="Candara"/>
                <a:sym typeface="Candara"/>
              </a:defRPr>
            </a:pPr>
            <a:r>
              <a:t>we must do the works of Him who                       Me.  </a:t>
            </a:r>
          </a:p>
          <a:p>
            <a:pPr marL="0" marR="457200" lvl="8" indent="1828800" defTabSz="457200">
              <a:lnSpc>
                <a:spcPct val="200000"/>
              </a:lnSpc>
              <a:spcBef>
                <a:spcPts val="0"/>
              </a:spcBef>
              <a:buSzTx/>
              <a:buNone/>
              <a:defRPr sz="2500">
                <a:solidFill>
                  <a:srgbClr val="000000"/>
                </a:solidFill>
                <a:latin typeface="Candara"/>
                <a:ea typeface="Candara"/>
                <a:cs typeface="Candara"/>
                <a:sym typeface="Candara"/>
              </a:defRPr>
            </a:pPr>
            <a:r>
              <a:t>                            Night is coming when no one can work.  </a:t>
            </a:r>
          </a:p>
          <a:p>
            <a:pPr marL="0" marR="457200" indent="0" defTabSz="457200">
              <a:lnSpc>
                <a:spcPct val="200000"/>
              </a:lnSpc>
              <a:spcBef>
                <a:spcPts val="0"/>
              </a:spcBef>
              <a:buSzTx/>
              <a:buNone/>
              <a:defRPr sz="2500">
                <a:solidFill>
                  <a:srgbClr val="000000"/>
                </a:solidFill>
                <a:latin typeface="Candara"/>
                <a:ea typeface="Candara"/>
                <a:cs typeface="Candara"/>
                <a:sym typeface="Candara"/>
              </a:defRPr>
            </a:pPr>
            <a:endParaRPr/>
          </a:p>
          <a:p>
            <a:pPr marL="0" marR="457200" indent="0" defTabSz="457200">
              <a:lnSpc>
                <a:spcPct val="200000"/>
              </a:lnSpc>
              <a:spcBef>
                <a:spcPts val="0"/>
              </a:spcBef>
              <a:buSzTx/>
              <a:buNone/>
              <a:defRPr sz="2500">
                <a:solidFill>
                  <a:srgbClr val="000000"/>
                </a:solidFill>
                <a:latin typeface="Candara"/>
                <a:ea typeface="Candara"/>
                <a:cs typeface="Candara"/>
                <a:sym typeface="Candara"/>
              </a:defRPr>
            </a:pPr>
            <a:r>
              <a:t>While I am in the world I am the light of the world.’  </a:t>
            </a:r>
          </a:p>
          <a:p>
            <a:pPr marL="0" marR="457200" lvl="4" indent="914400" defTabSz="457200">
              <a:lnSpc>
                <a:spcPct val="200000"/>
              </a:lnSpc>
              <a:spcBef>
                <a:spcPts val="0"/>
              </a:spcBef>
              <a:buSzTx/>
              <a:buNone/>
              <a:defRPr sz="2500">
                <a:solidFill>
                  <a:srgbClr val="000000"/>
                </a:solidFill>
                <a:latin typeface="Candara"/>
                <a:ea typeface="Candara"/>
                <a:cs typeface="Candara"/>
                <a:sym typeface="Candara"/>
              </a:defRPr>
            </a:pPr>
            <a:r>
              <a:t>After saying this, He                         on the ground, </a:t>
            </a:r>
          </a:p>
          <a:p>
            <a:pPr marL="0" marR="457200" lvl="8" indent="1828800" defTabSz="457200">
              <a:lnSpc>
                <a:spcPct val="200000"/>
              </a:lnSpc>
              <a:spcBef>
                <a:spcPts val="0"/>
              </a:spcBef>
              <a:buSzTx/>
              <a:buNone/>
              <a:defRPr sz="2500">
                <a:solidFill>
                  <a:srgbClr val="000000"/>
                </a:solidFill>
                <a:latin typeface="Candara"/>
                <a:ea typeface="Candara"/>
                <a:cs typeface="Candara"/>
                <a:sym typeface="Candara"/>
              </a:defRPr>
            </a:pPr>
            <a:r>
              <a:t>               made some mud with the saliva, and put it on the man’s eyes.  </a:t>
            </a:r>
          </a:p>
        </p:txBody>
      </p:sp>
      <p:sp>
        <p:nvSpPr>
          <p:cNvPr id="153" name="Shape 153"/>
          <p:cNvSpPr/>
          <p:nvPr/>
        </p:nvSpPr>
        <p:spPr>
          <a:xfrm>
            <a:off x="6731000" y="3371850"/>
            <a:ext cx="968016"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R="457200" algn="l" defTabSz="457200">
              <a:lnSpc>
                <a:spcPct val="200000"/>
              </a:lnSpc>
              <a:defRPr sz="3000">
                <a:latin typeface="Candara"/>
                <a:ea typeface="Candara"/>
                <a:cs typeface="Candara"/>
                <a:sym typeface="Candara"/>
              </a:defRPr>
            </a:lvl1pPr>
          </a:lstStyle>
          <a:p>
            <a:pPr>
              <a:defRPr sz="1900" b="0">
                <a:solidFill>
                  <a:srgbClr val="000000"/>
                </a:solidFill>
              </a:defRPr>
            </a:pPr>
            <a:r>
              <a:rPr sz="3000" b="1">
                <a:solidFill>
                  <a:srgbClr val="FF2600"/>
                </a:solidFill>
              </a:rPr>
              <a:t>SENT</a:t>
            </a:r>
          </a:p>
        </p:txBody>
      </p:sp>
      <p:sp>
        <p:nvSpPr>
          <p:cNvPr id="154" name="Shape 154"/>
          <p:cNvSpPr/>
          <p:nvPr/>
        </p:nvSpPr>
        <p:spPr>
          <a:xfrm>
            <a:off x="4839394" y="6483350"/>
            <a:ext cx="1040012" cy="63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SPIT</a:t>
            </a:r>
          </a:p>
        </p:txBody>
      </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6" presetClass="entr" presetSubtype="8" fill="hold" grpId="1" nodeType="clickEffect">
                                  <p:stCondLst>
                                    <p:cond delay="0"/>
                                  </p:stCondLst>
                                  <p:iterate type="lt">
                                    <p:tmAbs val="0"/>
                                  </p:iterate>
                                  <p:childTnLst>
                                    <p:set>
                                      <p:cBhvr>
                                        <p:cTn id="6" fill="hold"/>
                                        <p:tgtEl>
                                          <p:spTgt spid="153"/>
                                        </p:tgtEl>
                                        <p:attrNameLst>
                                          <p:attrName>style.visibility</p:attrName>
                                        </p:attrNameLst>
                                      </p:cBhvr>
                                      <p:to>
                                        <p:strVal val="visible"/>
                                      </p:to>
                                    </p:set>
                                    <p:animEffect transition="in" filter="wipe(down)">
                                      <p:cBhvr>
                                        <p:cTn id="7" dur="435">
                                          <p:stCondLst>
                                            <p:cond delay="0"/>
                                          </p:stCondLst>
                                        </p:cTn>
                                        <p:tgtEl>
                                          <p:spTgt spid="153"/>
                                        </p:tgtEl>
                                      </p:cBhvr>
                                    </p:animEffect>
                                    <p:anim calcmode="lin" valueType="num">
                                      <p:cBhvr>
                                        <p:cTn id="8" dur="1367" fill="hold" tmFilter="0,0; 0.14,0.36; 0.43,0.73; 0.71,0.91; 1.0,1.0">
                                          <p:stCondLst>
                                            <p:cond delay="0"/>
                                          </p:stCondLst>
                                        </p:cTn>
                                        <p:tgtEl>
                                          <p:spTgt spid="153"/>
                                        </p:tgtEl>
                                        <p:attrNameLst>
                                          <p:attrName>ppt_x</p:attrName>
                                        </p:attrNameLst>
                                      </p:cBhvr>
                                      <p:tavLst>
                                        <p:tav tm="0">
                                          <p:val>
                                            <p:strVal val="#ppt_x-0.25"/>
                                          </p:val>
                                        </p:tav>
                                        <p:tav tm="100000">
                                          <p:val>
                                            <p:strVal val="#ppt_x"/>
                                          </p:val>
                                        </p:tav>
                                      </p:tavLst>
                                    </p:anim>
                                    <p:anim calcmode="lin" valueType="num">
                                      <p:cBhvr>
                                        <p:cTn id="9" dur="498" fill="hold" tmFilter="0.0,0.0; 0.25,0.07; 0.50,0.2; 0.75,0.467; 1.0,1.0">
                                          <p:stCondLst>
                                            <p:cond delay="0"/>
                                          </p:stCondLst>
                                        </p:cTn>
                                        <p:tgtEl>
                                          <p:spTgt spid="153"/>
                                        </p:tgtEl>
                                        <p:attrNameLst>
                                          <p:attrName>ppt_y</p:attrName>
                                        </p:attrNameLst>
                                      </p:cBhvr>
                                      <p:tavLst>
                                        <p:tav tm="0" fmla="#ppt_y-sin(pi*$)/3">
                                          <p:val>
                                            <p:fltVal val="0.5"/>
                                          </p:val>
                                        </p:tav>
                                        <p:tav tm="100000">
                                          <p:val>
                                            <p:fltVal val="1"/>
                                          </p:val>
                                        </p:tav>
                                      </p:tavLst>
                                    </p:anim>
                                    <p:anim calcmode="lin" valueType="num">
                                      <p:cBhvr>
                                        <p:cTn id="10" dur="498" fill="hold" tmFilter="0, 0; 0.125,0.2665; 0.25,0.4; 0.375,0.465; 0.5,0.5;  0.625,0.535; 0.75,0.6; 0.875,0.7335; 1,1">
                                          <p:stCondLst>
                                            <p:cond delay="498"/>
                                          </p:stCondLst>
                                        </p:cTn>
                                        <p:tgtEl>
                                          <p:spTgt spid="153"/>
                                        </p:tgtEl>
                                        <p:attrNameLst>
                                          <p:attrName>ppt_y</p:attrName>
                                        </p:attrNameLst>
                                      </p:cBhvr>
                                      <p:tavLst>
                                        <p:tav tm="0" fmla="#ppt_y-sin(pi*$)/9">
                                          <p:val>
                                            <p:fltVal val="0"/>
                                          </p:val>
                                        </p:tav>
                                        <p:tav tm="100000">
                                          <p:val>
                                            <p:fltVal val="1"/>
                                          </p:val>
                                        </p:tav>
                                      </p:tavLst>
                                    </p:anim>
                                    <p:anim calcmode="lin" valueType="num">
                                      <p:cBhvr>
                                        <p:cTn id="11" dur="249" fill="hold" tmFilter="0, 0; 0.125,0.2665; 0.25,0.4; 0.375,0.465; 0.5,0.5;  0.625,0.535; 0.75,0.6; 0.875,0.7335; 1,1">
                                          <p:stCondLst>
                                            <p:cond delay="993"/>
                                          </p:stCondLst>
                                        </p:cTn>
                                        <p:tgtEl>
                                          <p:spTgt spid="153"/>
                                        </p:tgtEl>
                                        <p:attrNameLst>
                                          <p:attrName>ppt_y</p:attrName>
                                        </p:attrNameLst>
                                      </p:cBhvr>
                                      <p:tavLst>
                                        <p:tav tm="0" fmla="#ppt_y-sin(pi*$)/27">
                                          <p:val>
                                            <p:fltVal val="0"/>
                                          </p:val>
                                        </p:tav>
                                        <p:tav tm="100000">
                                          <p:val>
                                            <p:fltVal val="1"/>
                                          </p:val>
                                        </p:tav>
                                      </p:tavLst>
                                    </p:anim>
                                    <p:anim calcmode="lin" valueType="num">
                                      <p:cBhvr>
                                        <p:cTn id="12" dur="123" fill="hold" tmFilter="0, 0; 0.125,0.2665; 0.25,0.4; 0.375,0.465; 0.5,0.5;  0.625,0.535; 0.75,0.6; 0.875,0.7335; 1,1">
                                          <p:stCondLst>
                                            <p:cond delay="1242"/>
                                          </p:stCondLst>
                                        </p:cTn>
                                        <p:tgtEl>
                                          <p:spTgt spid="153"/>
                                        </p:tgtEl>
                                        <p:attrNameLst>
                                          <p:attrName>ppt_y</p:attrName>
                                        </p:attrNameLst>
                                      </p:cBhvr>
                                      <p:tavLst>
                                        <p:tav tm="0" fmla="#ppt_y-sin(pi*$)/81">
                                          <p:val>
                                            <p:fltVal val="0"/>
                                          </p:val>
                                        </p:tav>
                                        <p:tav tm="100000">
                                          <p:val>
                                            <p:fltVal val="1"/>
                                          </p:val>
                                        </p:tav>
                                      </p:tavLst>
                                    </p:anim>
                                    <p:animScale>
                                      <p:cBhvr>
                                        <p:cTn id="13" dur="20" fill="hold">
                                          <p:stCondLst>
                                            <p:cond delay="488"/>
                                          </p:stCondLst>
                                        </p:cTn>
                                        <p:tgtEl>
                                          <p:spTgt spid="153"/>
                                        </p:tgtEl>
                                      </p:cBhvr>
                                      <p:to x="100000" y="60000"/>
                                    </p:animScale>
                                    <p:animScale>
                                      <p:cBhvr>
                                        <p:cTn id="14" dur="125" decel="50000" fill="hold">
                                          <p:stCondLst>
                                            <p:cond delay="507"/>
                                          </p:stCondLst>
                                        </p:cTn>
                                        <p:tgtEl>
                                          <p:spTgt spid="153"/>
                                        </p:tgtEl>
                                      </p:cBhvr>
                                      <p:to x="100000" y="100000"/>
                                    </p:animScale>
                                    <p:animScale>
                                      <p:cBhvr>
                                        <p:cTn id="15" dur="20" decel="50000" fill="hold">
                                          <p:stCondLst>
                                            <p:cond delay="984"/>
                                          </p:stCondLst>
                                        </p:cTn>
                                        <p:tgtEl>
                                          <p:spTgt spid="153"/>
                                        </p:tgtEl>
                                      </p:cBhvr>
                                      <p:to x="100000" y="80000"/>
                                    </p:animScale>
                                    <p:animScale>
                                      <p:cBhvr>
                                        <p:cTn id="16" dur="125" decel="50000" fill="hold">
                                          <p:stCondLst>
                                            <p:cond delay="1004"/>
                                          </p:stCondLst>
                                        </p:cTn>
                                        <p:tgtEl>
                                          <p:spTgt spid="153"/>
                                        </p:tgtEl>
                                      </p:cBhvr>
                                      <p:to x="100000" y="100000"/>
                                    </p:animScale>
                                    <p:animScale>
                                      <p:cBhvr>
                                        <p:cTn id="17" dur="20" decel="50000" fill="hold">
                                          <p:stCondLst>
                                            <p:cond delay="1232"/>
                                          </p:stCondLst>
                                        </p:cTn>
                                        <p:tgtEl>
                                          <p:spTgt spid="153"/>
                                        </p:tgtEl>
                                      </p:cBhvr>
                                      <p:to x="100000" y="90000"/>
                                    </p:animScale>
                                    <p:animScale>
                                      <p:cBhvr>
                                        <p:cTn id="18" dur="125" decel="50000" fill="hold">
                                          <p:stCondLst>
                                            <p:cond delay="1251"/>
                                          </p:stCondLst>
                                        </p:cTn>
                                        <p:tgtEl>
                                          <p:spTgt spid="153"/>
                                        </p:tgtEl>
                                      </p:cBhvr>
                                      <p:to x="100000" y="100000"/>
                                    </p:animScale>
                                    <p:animScale>
                                      <p:cBhvr>
                                        <p:cTn id="19" dur="20" decel="50000" fill="hold">
                                          <p:stCondLst>
                                            <p:cond delay="1356"/>
                                          </p:stCondLst>
                                        </p:cTn>
                                        <p:tgtEl>
                                          <p:spTgt spid="153"/>
                                        </p:tgtEl>
                                      </p:cBhvr>
                                      <p:to x="100000" y="95000"/>
                                    </p:animScale>
                                    <p:animScale>
                                      <p:cBhvr>
                                        <p:cTn id="20" dur="125" decel="50000" fill="hold">
                                          <p:stCondLst>
                                            <p:cond delay="1376"/>
                                          </p:stCondLst>
                                        </p:cTn>
                                        <p:tgtEl>
                                          <p:spTgt spid="15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2" nodeType="clickEffect">
                                  <p:stCondLst>
                                    <p:cond delay="0"/>
                                  </p:stCondLst>
                                  <p:iterate>
                                    <p:tmAbs val="0"/>
                                  </p:iterate>
                                  <p:childTnLst>
                                    <p:set>
                                      <p:cBhvr>
                                        <p:cTn id="24" fill="hold"/>
                                        <p:tgtEl>
                                          <p:spTgt spid="154"/>
                                        </p:tgtEl>
                                        <p:attrNameLst>
                                          <p:attrName>style.visibility</p:attrName>
                                        </p:attrNameLst>
                                      </p:cBhvr>
                                      <p:to>
                                        <p:strVal val="visible"/>
                                      </p:to>
                                    </p:set>
                                    <p:animEffect transition="in" filter="wipe(left)">
                                      <p:cBhvr>
                                        <p:cTn id="2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1" animBg="1" advAuto="0"/>
      <p:bldP spid="154"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body" idx="1"/>
          </p:nvPr>
        </p:nvSpPr>
        <p:spPr>
          <a:xfrm>
            <a:off x="889000" y="1028700"/>
            <a:ext cx="11709400" cy="8458200"/>
          </a:xfrm>
          <a:prstGeom prst="rect">
            <a:avLst/>
          </a:prstGeom>
        </p:spPr>
        <p:txBody>
          <a:bodyPr/>
          <a:lstStyle/>
          <a:p>
            <a:pPr marL="0" marR="457200" indent="0" defTabSz="457200">
              <a:lnSpc>
                <a:spcPct val="200000"/>
              </a:lnSpc>
              <a:spcBef>
                <a:spcPts val="0"/>
              </a:spcBef>
              <a:buSzTx/>
              <a:buNone/>
              <a:defRPr sz="1900">
                <a:solidFill>
                  <a:srgbClr val="000000"/>
                </a:solidFill>
                <a:latin typeface="Candara"/>
                <a:ea typeface="Candara"/>
                <a:cs typeface="Candara"/>
                <a:sym typeface="Candara"/>
              </a:defRPr>
            </a:pPr>
            <a:r>
              <a:rPr sz="3000">
                <a:solidFill>
                  <a:srgbClr val="FF2600"/>
                </a:solidFill>
              </a:rPr>
              <a:t>            </a:t>
            </a:r>
            <a:r>
              <a:rPr sz="2600"/>
              <a:t>he told him, </a:t>
            </a:r>
          </a:p>
          <a:p>
            <a:pPr marL="0" marR="457200" lvl="8" indent="1828800" defTabSz="457200">
              <a:lnSpc>
                <a:spcPct val="200000"/>
              </a:lnSpc>
              <a:spcBef>
                <a:spcPts val="0"/>
              </a:spcBef>
              <a:buSzTx/>
              <a:buNone/>
              <a:defRPr sz="1900">
                <a:solidFill>
                  <a:srgbClr val="000000"/>
                </a:solidFill>
                <a:latin typeface="Candara"/>
                <a:ea typeface="Candara"/>
                <a:cs typeface="Candara"/>
                <a:sym typeface="Candara"/>
              </a:defRPr>
            </a:pPr>
            <a:r>
              <a:rPr sz="2600"/>
              <a:t>wash in the Pool of Siloam (this word means</a:t>
            </a:r>
            <a:r>
              <a:t> </a:t>
            </a:r>
            <a:r>
              <a:rPr sz="3000">
                <a:solidFill>
                  <a:srgbClr val="FF2600"/>
                </a:solidFill>
              </a:rPr>
              <a:t>               </a:t>
            </a:r>
            <a:r>
              <a:t>).</a:t>
            </a:r>
          </a:p>
          <a:p>
            <a:pPr marL="0" marR="457200" indent="0" defTabSz="457200">
              <a:lnSpc>
                <a:spcPct val="200000"/>
              </a:lnSpc>
              <a:spcBef>
                <a:spcPts val="0"/>
              </a:spcBef>
              <a:buSzTx/>
              <a:buNone/>
              <a:defRPr sz="1900">
                <a:solidFill>
                  <a:srgbClr val="000000"/>
                </a:solidFill>
                <a:latin typeface="Candara"/>
                <a:ea typeface="Candara"/>
                <a:cs typeface="Candara"/>
                <a:sym typeface="Candara"/>
              </a:defRPr>
            </a:pPr>
            <a:r>
              <a:rPr sz="2600"/>
              <a:t>So the man</a:t>
            </a:r>
            <a:r>
              <a:t>                         </a:t>
            </a:r>
            <a:r>
              <a:rPr sz="2600"/>
              <a:t>      and washed, and came home seeing.</a:t>
            </a:r>
          </a:p>
          <a:p>
            <a:pPr marL="0" marR="457200" indent="0" defTabSz="457200">
              <a:lnSpc>
                <a:spcPct val="200000"/>
              </a:lnSpc>
              <a:spcBef>
                <a:spcPts val="0"/>
              </a:spcBef>
              <a:buSzTx/>
              <a:buNone/>
              <a:defRPr sz="1900">
                <a:solidFill>
                  <a:srgbClr val="000000"/>
                </a:solidFill>
                <a:latin typeface="Candara"/>
                <a:ea typeface="Candara"/>
                <a:cs typeface="Candara"/>
                <a:sym typeface="Candara"/>
              </a:defRPr>
            </a:pPr>
            <a:r>
              <a:t>                                  </a:t>
            </a:r>
          </a:p>
          <a:p>
            <a:pPr marL="0" marR="457200" lvl="7" indent="1600200" defTabSz="457200">
              <a:lnSpc>
                <a:spcPct val="200000"/>
              </a:lnSpc>
              <a:spcBef>
                <a:spcPts val="0"/>
              </a:spcBef>
              <a:buSzTx/>
              <a:buNone/>
              <a:defRPr sz="2600">
                <a:solidFill>
                  <a:srgbClr val="000000"/>
                </a:solidFill>
                <a:latin typeface="Candara"/>
                <a:ea typeface="Candara"/>
                <a:cs typeface="Candara"/>
                <a:sym typeface="Candara"/>
              </a:defRPr>
            </a:pPr>
            <a:r>
              <a:t>  His neighbors and those who had formerly seen him begging asked, </a:t>
            </a:r>
          </a:p>
          <a:p>
            <a:pPr marL="0" marR="457200" indent="0" defTabSz="457200">
              <a:lnSpc>
                <a:spcPct val="200000"/>
              </a:lnSpc>
              <a:spcBef>
                <a:spcPts val="0"/>
              </a:spcBef>
              <a:buSzTx/>
              <a:buNone/>
              <a:defRPr sz="2600">
                <a:solidFill>
                  <a:srgbClr val="000000"/>
                </a:solidFill>
                <a:latin typeface="Candara"/>
                <a:ea typeface="Candara"/>
                <a:cs typeface="Candara"/>
                <a:sym typeface="Candara"/>
              </a:defRPr>
            </a:pPr>
            <a:r>
              <a:t>‘Isn’t this the same man who used to sit and beg?’ </a:t>
            </a:r>
          </a:p>
        </p:txBody>
      </p:sp>
      <p:sp>
        <p:nvSpPr>
          <p:cNvPr id="157" name="Shape 157"/>
          <p:cNvSpPr/>
          <p:nvPr/>
        </p:nvSpPr>
        <p:spPr>
          <a:xfrm>
            <a:off x="9058626" y="3542173"/>
            <a:ext cx="968016"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R="457200" algn="l" defTabSz="457200">
              <a:lnSpc>
                <a:spcPct val="200000"/>
              </a:lnSpc>
              <a:defRPr sz="3000">
                <a:latin typeface="Candara"/>
                <a:ea typeface="Candara"/>
                <a:cs typeface="Candara"/>
                <a:sym typeface="Candara"/>
              </a:defRPr>
            </a:lvl1pPr>
          </a:lstStyle>
          <a:p>
            <a:pPr>
              <a:defRPr sz="1900" b="0">
                <a:solidFill>
                  <a:srgbClr val="000000"/>
                </a:solidFill>
              </a:defRPr>
            </a:pPr>
            <a:r>
              <a:rPr sz="3000" b="1">
                <a:solidFill>
                  <a:srgbClr val="FF2600"/>
                </a:solidFill>
              </a:rPr>
              <a:t>SENT</a:t>
            </a:r>
          </a:p>
        </p:txBody>
      </p:sp>
      <p:sp>
        <p:nvSpPr>
          <p:cNvPr id="158" name="Shape 158"/>
          <p:cNvSpPr/>
          <p:nvPr/>
        </p:nvSpPr>
        <p:spPr>
          <a:xfrm>
            <a:off x="1047212" y="2527153"/>
            <a:ext cx="650082"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andara"/>
                <a:ea typeface="Candara"/>
                <a:cs typeface="Candara"/>
                <a:sym typeface="Candara"/>
              </a:defRPr>
            </a:lvl1pPr>
          </a:lstStyle>
          <a:p>
            <a:r>
              <a:t>GO</a:t>
            </a:r>
          </a:p>
        </p:txBody>
      </p:sp>
      <p:sp>
        <p:nvSpPr>
          <p:cNvPr id="159" name="Shape 159"/>
          <p:cNvSpPr/>
          <p:nvPr/>
        </p:nvSpPr>
        <p:spPr>
          <a:xfrm>
            <a:off x="2740482" y="4402835"/>
            <a:ext cx="1184871"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Candara"/>
                <a:ea typeface="Candara"/>
                <a:cs typeface="Candara"/>
                <a:sym typeface="Candara"/>
              </a:defRPr>
            </a:lvl1pPr>
          </a:lstStyle>
          <a:p>
            <a:r>
              <a:t>WENT</a:t>
            </a:r>
          </a:p>
        </p:txBody>
      </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6" presetClass="entr" presetSubtype="8" fill="hold" grpId="1" nodeType="clickEffect">
                                  <p:stCondLst>
                                    <p:cond delay="0"/>
                                  </p:stCondLst>
                                  <p:iterate type="lt">
                                    <p:tmAbs val="0"/>
                                  </p:iterate>
                                  <p:childTnLst>
                                    <p:set>
                                      <p:cBhvr>
                                        <p:cTn id="6" fill="hold"/>
                                        <p:tgtEl>
                                          <p:spTgt spid="158"/>
                                        </p:tgtEl>
                                        <p:attrNameLst>
                                          <p:attrName>style.visibility</p:attrName>
                                        </p:attrNameLst>
                                      </p:cBhvr>
                                      <p:to>
                                        <p:strVal val="visible"/>
                                      </p:to>
                                    </p:set>
                                    <p:animEffect transition="in" filter="wipe(down)">
                                      <p:cBhvr>
                                        <p:cTn id="7" dur="290">
                                          <p:stCondLst>
                                            <p:cond delay="0"/>
                                          </p:stCondLst>
                                        </p:cTn>
                                        <p:tgtEl>
                                          <p:spTgt spid="158"/>
                                        </p:tgtEl>
                                      </p:cBhvr>
                                    </p:animEffect>
                                    <p:anim calcmode="lin" valueType="num">
                                      <p:cBhvr>
                                        <p:cTn id="8" dur="911" fill="hold" tmFilter="0,0; 0.14,0.36; 0.43,0.73; 0.71,0.91; 1.0,1.0">
                                          <p:stCondLst>
                                            <p:cond delay="0"/>
                                          </p:stCondLst>
                                        </p:cTn>
                                        <p:tgtEl>
                                          <p:spTgt spid="158"/>
                                        </p:tgtEl>
                                        <p:attrNameLst>
                                          <p:attrName>ppt_x</p:attrName>
                                        </p:attrNameLst>
                                      </p:cBhvr>
                                      <p:tavLst>
                                        <p:tav tm="0">
                                          <p:val>
                                            <p:strVal val="#ppt_x-0.25"/>
                                          </p:val>
                                        </p:tav>
                                        <p:tav tm="100000">
                                          <p:val>
                                            <p:strVal val="#ppt_x"/>
                                          </p:val>
                                        </p:tav>
                                      </p:tavLst>
                                    </p:anim>
                                    <p:anim calcmode="lin" valueType="num">
                                      <p:cBhvr>
                                        <p:cTn id="9" dur="332" fill="hold" tmFilter="0.0,0.0; 0.25,0.07; 0.50,0.2; 0.75,0.467; 1.0,1.0">
                                          <p:stCondLst>
                                            <p:cond delay="0"/>
                                          </p:stCondLst>
                                        </p:cTn>
                                        <p:tgtEl>
                                          <p:spTgt spid="158"/>
                                        </p:tgtEl>
                                        <p:attrNameLst>
                                          <p:attrName>ppt_y</p:attrName>
                                        </p:attrNameLst>
                                      </p:cBhvr>
                                      <p:tavLst>
                                        <p:tav tm="0" fmla="#ppt_y-sin(pi*$)/3">
                                          <p:val>
                                            <p:fltVal val="0.5"/>
                                          </p:val>
                                        </p:tav>
                                        <p:tav tm="100000">
                                          <p:val>
                                            <p:fltVal val="1"/>
                                          </p:val>
                                        </p:tav>
                                      </p:tavLst>
                                    </p:anim>
                                    <p:anim calcmode="lin" valueType="num">
                                      <p:cBhvr>
                                        <p:cTn id="10" dur="332" fill="hold" tmFilter="0, 0; 0.125,0.2665; 0.25,0.4; 0.375,0.465; 0.5,0.5;  0.625,0.535; 0.75,0.6; 0.875,0.7335; 1,1">
                                          <p:stCondLst>
                                            <p:cond delay="332"/>
                                          </p:stCondLst>
                                        </p:cTn>
                                        <p:tgtEl>
                                          <p:spTgt spid="158"/>
                                        </p:tgtEl>
                                        <p:attrNameLst>
                                          <p:attrName>ppt_y</p:attrName>
                                        </p:attrNameLst>
                                      </p:cBhvr>
                                      <p:tavLst>
                                        <p:tav tm="0" fmla="#ppt_y-sin(pi*$)/9">
                                          <p:val>
                                            <p:fltVal val="0"/>
                                          </p:val>
                                        </p:tav>
                                        <p:tav tm="100000">
                                          <p:val>
                                            <p:fltVal val="1"/>
                                          </p:val>
                                        </p:tav>
                                      </p:tavLst>
                                    </p:anim>
                                    <p:anim calcmode="lin" valueType="num">
                                      <p:cBhvr>
                                        <p:cTn id="11" dur="166" fill="hold" tmFilter="0, 0; 0.125,0.2665; 0.25,0.4; 0.375,0.465; 0.5,0.5;  0.625,0.535; 0.75,0.6; 0.875,0.7335; 1,1">
                                          <p:stCondLst>
                                            <p:cond delay="662"/>
                                          </p:stCondLst>
                                        </p:cTn>
                                        <p:tgtEl>
                                          <p:spTgt spid="158"/>
                                        </p:tgtEl>
                                        <p:attrNameLst>
                                          <p:attrName>ppt_y</p:attrName>
                                        </p:attrNameLst>
                                      </p:cBhvr>
                                      <p:tavLst>
                                        <p:tav tm="0" fmla="#ppt_y-sin(pi*$)/27">
                                          <p:val>
                                            <p:fltVal val="0"/>
                                          </p:val>
                                        </p:tav>
                                        <p:tav tm="100000">
                                          <p:val>
                                            <p:fltVal val="1"/>
                                          </p:val>
                                        </p:tav>
                                      </p:tavLst>
                                    </p:anim>
                                    <p:anim calcmode="lin" valueType="num">
                                      <p:cBhvr>
                                        <p:cTn id="12" dur="82" fill="hold" tmFilter="0, 0; 0.125,0.2665; 0.25,0.4; 0.375,0.465; 0.5,0.5;  0.625,0.535; 0.75,0.6; 0.875,0.7335; 1,1">
                                          <p:stCondLst>
                                            <p:cond delay="828"/>
                                          </p:stCondLst>
                                        </p:cTn>
                                        <p:tgtEl>
                                          <p:spTgt spid="158"/>
                                        </p:tgtEl>
                                        <p:attrNameLst>
                                          <p:attrName>ppt_y</p:attrName>
                                        </p:attrNameLst>
                                      </p:cBhvr>
                                      <p:tavLst>
                                        <p:tav tm="0" fmla="#ppt_y-sin(pi*$)/81">
                                          <p:val>
                                            <p:fltVal val="0"/>
                                          </p:val>
                                        </p:tav>
                                        <p:tav tm="100000">
                                          <p:val>
                                            <p:fltVal val="1"/>
                                          </p:val>
                                        </p:tav>
                                      </p:tavLst>
                                    </p:anim>
                                    <p:animScale>
                                      <p:cBhvr>
                                        <p:cTn id="13" dur="13" fill="hold">
                                          <p:stCondLst>
                                            <p:cond delay="325"/>
                                          </p:stCondLst>
                                        </p:cTn>
                                        <p:tgtEl>
                                          <p:spTgt spid="158"/>
                                        </p:tgtEl>
                                      </p:cBhvr>
                                      <p:to x="100000" y="60000"/>
                                    </p:animScale>
                                    <p:animScale>
                                      <p:cBhvr>
                                        <p:cTn id="14" dur="83" decel="50000" fill="hold">
                                          <p:stCondLst>
                                            <p:cond delay="338"/>
                                          </p:stCondLst>
                                        </p:cTn>
                                        <p:tgtEl>
                                          <p:spTgt spid="158"/>
                                        </p:tgtEl>
                                      </p:cBhvr>
                                      <p:to x="100000" y="100000"/>
                                    </p:animScale>
                                    <p:animScale>
                                      <p:cBhvr>
                                        <p:cTn id="15" dur="13" decel="50000" fill="hold">
                                          <p:stCondLst>
                                            <p:cond delay="656"/>
                                          </p:stCondLst>
                                        </p:cTn>
                                        <p:tgtEl>
                                          <p:spTgt spid="158"/>
                                        </p:tgtEl>
                                      </p:cBhvr>
                                      <p:to x="100000" y="80000"/>
                                    </p:animScale>
                                    <p:animScale>
                                      <p:cBhvr>
                                        <p:cTn id="16" dur="83" decel="50000" fill="hold">
                                          <p:stCondLst>
                                            <p:cond delay="669"/>
                                          </p:stCondLst>
                                        </p:cTn>
                                        <p:tgtEl>
                                          <p:spTgt spid="158"/>
                                        </p:tgtEl>
                                      </p:cBhvr>
                                      <p:to x="100000" y="100000"/>
                                    </p:animScale>
                                    <p:animScale>
                                      <p:cBhvr>
                                        <p:cTn id="17" dur="13" decel="50000" fill="hold">
                                          <p:stCondLst>
                                            <p:cond delay="821"/>
                                          </p:stCondLst>
                                        </p:cTn>
                                        <p:tgtEl>
                                          <p:spTgt spid="158"/>
                                        </p:tgtEl>
                                      </p:cBhvr>
                                      <p:to x="100000" y="90000"/>
                                    </p:animScale>
                                    <p:animScale>
                                      <p:cBhvr>
                                        <p:cTn id="18" dur="83" decel="50000" fill="hold">
                                          <p:stCondLst>
                                            <p:cond delay="834"/>
                                          </p:stCondLst>
                                        </p:cTn>
                                        <p:tgtEl>
                                          <p:spTgt spid="158"/>
                                        </p:tgtEl>
                                      </p:cBhvr>
                                      <p:to x="100000" y="100000"/>
                                    </p:animScale>
                                    <p:animScale>
                                      <p:cBhvr>
                                        <p:cTn id="19" dur="13" decel="50000" fill="hold">
                                          <p:stCondLst>
                                            <p:cond delay="904"/>
                                          </p:stCondLst>
                                        </p:cTn>
                                        <p:tgtEl>
                                          <p:spTgt spid="158"/>
                                        </p:tgtEl>
                                      </p:cBhvr>
                                      <p:to x="100000" y="95000"/>
                                    </p:animScale>
                                    <p:animScale>
                                      <p:cBhvr>
                                        <p:cTn id="20" dur="83" decel="50000" fill="hold">
                                          <p:stCondLst>
                                            <p:cond delay="917"/>
                                          </p:stCondLst>
                                        </p:cTn>
                                        <p:tgtEl>
                                          <p:spTgt spid="15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8" fill="hold" grpId="2" nodeType="clickEffect">
                                  <p:stCondLst>
                                    <p:cond delay="0"/>
                                  </p:stCondLst>
                                  <p:iterate type="lt">
                                    <p:tmAbs val="0"/>
                                  </p:iterate>
                                  <p:childTnLst>
                                    <p:set>
                                      <p:cBhvr>
                                        <p:cTn id="24" fill="hold"/>
                                        <p:tgtEl>
                                          <p:spTgt spid="157"/>
                                        </p:tgtEl>
                                        <p:attrNameLst>
                                          <p:attrName>style.visibility</p:attrName>
                                        </p:attrNameLst>
                                      </p:cBhvr>
                                      <p:to>
                                        <p:strVal val="visible"/>
                                      </p:to>
                                    </p:set>
                                    <p:animEffect transition="in" filter="wipe(down)">
                                      <p:cBhvr>
                                        <p:cTn id="25" dur="435">
                                          <p:stCondLst>
                                            <p:cond delay="0"/>
                                          </p:stCondLst>
                                        </p:cTn>
                                        <p:tgtEl>
                                          <p:spTgt spid="157"/>
                                        </p:tgtEl>
                                      </p:cBhvr>
                                    </p:animEffect>
                                    <p:anim calcmode="lin" valueType="num">
                                      <p:cBhvr>
                                        <p:cTn id="26" dur="1367" fill="hold" tmFilter="0,0; 0.14,0.36; 0.43,0.73; 0.71,0.91; 1.0,1.0">
                                          <p:stCondLst>
                                            <p:cond delay="0"/>
                                          </p:stCondLst>
                                        </p:cTn>
                                        <p:tgtEl>
                                          <p:spTgt spid="157"/>
                                        </p:tgtEl>
                                        <p:attrNameLst>
                                          <p:attrName>ppt_x</p:attrName>
                                        </p:attrNameLst>
                                      </p:cBhvr>
                                      <p:tavLst>
                                        <p:tav tm="0">
                                          <p:val>
                                            <p:strVal val="#ppt_x-0.25"/>
                                          </p:val>
                                        </p:tav>
                                        <p:tav tm="100000">
                                          <p:val>
                                            <p:strVal val="#ppt_x"/>
                                          </p:val>
                                        </p:tav>
                                      </p:tavLst>
                                    </p:anim>
                                    <p:anim calcmode="lin" valueType="num">
                                      <p:cBhvr>
                                        <p:cTn id="27" dur="498" fill="hold" tmFilter="0.0,0.0; 0.25,0.07; 0.50,0.2; 0.75,0.467; 1.0,1.0">
                                          <p:stCondLst>
                                            <p:cond delay="0"/>
                                          </p:stCondLst>
                                        </p:cTn>
                                        <p:tgtEl>
                                          <p:spTgt spid="157"/>
                                        </p:tgtEl>
                                        <p:attrNameLst>
                                          <p:attrName>ppt_y</p:attrName>
                                        </p:attrNameLst>
                                      </p:cBhvr>
                                      <p:tavLst>
                                        <p:tav tm="0" fmla="#ppt_y-sin(pi*$)/3">
                                          <p:val>
                                            <p:fltVal val="0.5"/>
                                          </p:val>
                                        </p:tav>
                                        <p:tav tm="100000">
                                          <p:val>
                                            <p:fltVal val="1"/>
                                          </p:val>
                                        </p:tav>
                                      </p:tavLst>
                                    </p:anim>
                                    <p:anim calcmode="lin" valueType="num">
                                      <p:cBhvr>
                                        <p:cTn id="28" dur="498" fill="hold" tmFilter="0, 0; 0.125,0.2665; 0.25,0.4; 0.375,0.465; 0.5,0.5;  0.625,0.535; 0.75,0.6; 0.875,0.7335; 1,1">
                                          <p:stCondLst>
                                            <p:cond delay="498"/>
                                          </p:stCondLst>
                                        </p:cTn>
                                        <p:tgtEl>
                                          <p:spTgt spid="157"/>
                                        </p:tgtEl>
                                        <p:attrNameLst>
                                          <p:attrName>ppt_y</p:attrName>
                                        </p:attrNameLst>
                                      </p:cBhvr>
                                      <p:tavLst>
                                        <p:tav tm="0" fmla="#ppt_y-sin(pi*$)/9">
                                          <p:val>
                                            <p:fltVal val="0"/>
                                          </p:val>
                                        </p:tav>
                                        <p:tav tm="100000">
                                          <p:val>
                                            <p:fltVal val="1"/>
                                          </p:val>
                                        </p:tav>
                                      </p:tavLst>
                                    </p:anim>
                                    <p:anim calcmode="lin" valueType="num">
                                      <p:cBhvr>
                                        <p:cTn id="29" dur="249" fill="hold" tmFilter="0, 0; 0.125,0.2665; 0.25,0.4; 0.375,0.465; 0.5,0.5;  0.625,0.535; 0.75,0.6; 0.875,0.7335; 1,1">
                                          <p:stCondLst>
                                            <p:cond delay="993"/>
                                          </p:stCondLst>
                                        </p:cTn>
                                        <p:tgtEl>
                                          <p:spTgt spid="157"/>
                                        </p:tgtEl>
                                        <p:attrNameLst>
                                          <p:attrName>ppt_y</p:attrName>
                                        </p:attrNameLst>
                                      </p:cBhvr>
                                      <p:tavLst>
                                        <p:tav tm="0" fmla="#ppt_y-sin(pi*$)/27">
                                          <p:val>
                                            <p:fltVal val="0"/>
                                          </p:val>
                                        </p:tav>
                                        <p:tav tm="100000">
                                          <p:val>
                                            <p:fltVal val="1"/>
                                          </p:val>
                                        </p:tav>
                                      </p:tavLst>
                                    </p:anim>
                                    <p:anim calcmode="lin" valueType="num">
                                      <p:cBhvr>
                                        <p:cTn id="30" dur="123" fill="hold" tmFilter="0, 0; 0.125,0.2665; 0.25,0.4; 0.375,0.465; 0.5,0.5;  0.625,0.535; 0.75,0.6; 0.875,0.7335; 1,1">
                                          <p:stCondLst>
                                            <p:cond delay="1242"/>
                                          </p:stCondLst>
                                        </p:cTn>
                                        <p:tgtEl>
                                          <p:spTgt spid="157"/>
                                        </p:tgtEl>
                                        <p:attrNameLst>
                                          <p:attrName>ppt_y</p:attrName>
                                        </p:attrNameLst>
                                      </p:cBhvr>
                                      <p:tavLst>
                                        <p:tav tm="0" fmla="#ppt_y-sin(pi*$)/81">
                                          <p:val>
                                            <p:fltVal val="0"/>
                                          </p:val>
                                        </p:tav>
                                        <p:tav tm="100000">
                                          <p:val>
                                            <p:fltVal val="1"/>
                                          </p:val>
                                        </p:tav>
                                      </p:tavLst>
                                    </p:anim>
                                    <p:animScale>
                                      <p:cBhvr>
                                        <p:cTn id="31" dur="20" fill="hold">
                                          <p:stCondLst>
                                            <p:cond delay="488"/>
                                          </p:stCondLst>
                                        </p:cTn>
                                        <p:tgtEl>
                                          <p:spTgt spid="157"/>
                                        </p:tgtEl>
                                      </p:cBhvr>
                                      <p:to x="100000" y="60000"/>
                                    </p:animScale>
                                    <p:animScale>
                                      <p:cBhvr>
                                        <p:cTn id="32" dur="125" decel="50000" fill="hold">
                                          <p:stCondLst>
                                            <p:cond delay="507"/>
                                          </p:stCondLst>
                                        </p:cTn>
                                        <p:tgtEl>
                                          <p:spTgt spid="157"/>
                                        </p:tgtEl>
                                      </p:cBhvr>
                                      <p:to x="100000" y="100000"/>
                                    </p:animScale>
                                    <p:animScale>
                                      <p:cBhvr>
                                        <p:cTn id="33" dur="20" decel="50000" fill="hold">
                                          <p:stCondLst>
                                            <p:cond delay="984"/>
                                          </p:stCondLst>
                                        </p:cTn>
                                        <p:tgtEl>
                                          <p:spTgt spid="157"/>
                                        </p:tgtEl>
                                      </p:cBhvr>
                                      <p:to x="100000" y="80000"/>
                                    </p:animScale>
                                    <p:animScale>
                                      <p:cBhvr>
                                        <p:cTn id="34" dur="125" decel="50000" fill="hold">
                                          <p:stCondLst>
                                            <p:cond delay="1004"/>
                                          </p:stCondLst>
                                        </p:cTn>
                                        <p:tgtEl>
                                          <p:spTgt spid="157"/>
                                        </p:tgtEl>
                                      </p:cBhvr>
                                      <p:to x="100000" y="100000"/>
                                    </p:animScale>
                                    <p:animScale>
                                      <p:cBhvr>
                                        <p:cTn id="35" dur="20" decel="50000" fill="hold">
                                          <p:stCondLst>
                                            <p:cond delay="1232"/>
                                          </p:stCondLst>
                                        </p:cTn>
                                        <p:tgtEl>
                                          <p:spTgt spid="157"/>
                                        </p:tgtEl>
                                      </p:cBhvr>
                                      <p:to x="100000" y="90000"/>
                                    </p:animScale>
                                    <p:animScale>
                                      <p:cBhvr>
                                        <p:cTn id="36" dur="125" decel="50000" fill="hold">
                                          <p:stCondLst>
                                            <p:cond delay="1251"/>
                                          </p:stCondLst>
                                        </p:cTn>
                                        <p:tgtEl>
                                          <p:spTgt spid="157"/>
                                        </p:tgtEl>
                                      </p:cBhvr>
                                      <p:to x="100000" y="100000"/>
                                    </p:animScale>
                                    <p:animScale>
                                      <p:cBhvr>
                                        <p:cTn id="37" dur="20" decel="50000" fill="hold">
                                          <p:stCondLst>
                                            <p:cond delay="1356"/>
                                          </p:stCondLst>
                                        </p:cTn>
                                        <p:tgtEl>
                                          <p:spTgt spid="157"/>
                                        </p:tgtEl>
                                      </p:cBhvr>
                                      <p:to x="100000" y="95000"/>
                                    </p:animScale>
                                    <p:animScale>
                                      <p:cBhvr>
                                        <p:cTn id="38" dur="125" decel="50000" fill="hold">
                                          <p:stCondLst>
                                            <p:cond delay="1376"/>
                                          </p:stCondLst>
                                        </p:cTn>
                                        <p:tgtEl>
                                          <p:spTgt spid="15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8" fill="hold" grpId="3" nodeType="clickEffect">
                                  <p:stCondLst>
                                    <p:cond delay="0"/>
                                  </p:stCondLst>
                                  <p:iterate type="lt">
                                    <p:tmAbs val="0"/>
                                  </p:iterate>
                                  <p:childTnLst>
                                    <p:set>
                                      <p:cBhvr>
                                        <p:cTn id="42" fill="hold"/>
                                        <p:tgtEl>
                                          <p:spTgt spid="159"/>
                                        </p:tgtEl>
                                        <p:attrNameLst>
                                          <p:attrName>style.visibility</p:attrName>
                                        </p:attrNameLst>
                                      </p:cBhvr>
                                      <p:to>
                                        <p:strVal val="visible"/>
                                      </p:to>
                                    </p:set>
                                    <p:animEffect transition="in" filter="wipe(down)">
                                      <p:cBhvr>
                                        <p:cTn id="43" dur="363">
                                          <p:stCondLst>
                                            <p:cond delay="0"/>
                                          </p:stCondLst>
                                        </p:cTn>
                                        <p:tgtEl>
                                          <p:spTgt spid="159"/>
                                        </p:tgtEl>
                                      </p:cBhvr>
                                    </p:animEffect>
                                    <p:anim calcmode="lin" valueType="num">
                                      <p:cBhvr>
                                        <p:cTn id="44" dur="1139" fill="hold" tmFilter="0,0; 0.14,0.36; 0.43,0.73; 0.71,0.91; 1.0,1.0">
                                          <p:stCondLst>
                                            <p:cond delay="0"/>
                                          </p:stCondLst>
                                        </p:cTn>
                                        <p:tgtEl>
                                          <p:spTgt spid="159"/>
                                        </p:tgtEl>
                                        <p:attrNameLst>
                                          <p:attrName>ppt_x</p:attrName>
                                        </p:attrNameLst>
                                      </p:cBhvr>
                                      <p:tavLst>
                                        <p:tav tm="0">
                                          <p:val>
                                            <p:strVal val="#ppt_x-0.25"/>
                                          </p:val>
                                        </p:tav>
                                        <p:tav tm="100000">
                                          <p:val>
                                            <p:strVal val="#ppt_x"/>
                                          </p:val>
                                        </p:tav>
                                      </p:tavLst>
                                    </p:anim>
                                    <p:anim calcmode="lin" valueType="num">
                                      <p:cBhvr>
                                        <p:cTn id="45" dur="415" fill="hold" tmFilter="0.0,0.0; 0.25,0.07; 0.50,0.2; 0.75,0.467; 1.0,1.0">
                                          <p:stCondLst>
                                            <p:cond delay="0"/>
                                          </p:stCondLst>
                                        </p:cTn>
                                        <p:tgtEl>
                                          <p:spTgt spid="159"/>
                                        </p:tgtEl>
                                        <p:attrNameLst>
                                          <p:attrName>ppt_y</p:attrName>
                                        </p:attrNameLst>
                                      </p:cBhvr>
                                      <p:tavLst>
                                        <p:tav tm="0" fmla="#ppt_y-sin(pi*$)/3">
                                          <p:val>
                                            <p:fltVal val="0.5"/>
                                          </p:val>
                                        </p:tav>
                                        <p:tav tm="100000">
                                          <p:val>
                                            <p:fltVal val="1"/>
                                          </p:val>
                                        </p:tav>
                                      </p:tavLst>
                                    </p:anim>
                                    <p:anim calcmode="lin" valueType="num">
                                      <p:cBhvr>
                                        <p:cTn id="46" dur="415" fill="hold" tmFilter="0, 0; 0.125,0.2665; 0.25,0.4; 0.375,0.465; 0.5,0.5;  0.625,0.535; 0.75,0.6; 0.875,0.7335; 1,1">
                                          <p:stCondLst>
                                            <p:cond delay="415"/>
                                          </p:stCondLst>
                                        </p:cTn>
                                        <p:tgtEl>
                                          <p:spTgt spid="159"/>
                                        </p:tgtEl>
                                        <p:attrNameLst>
                                          <p:attrName>ppt_y</p:attrName>
                                        </p:attrNameLst>
                                      </p:cBhvr>
                                      <p:tavLst>
                                        <p:tav tm="0" fmla="#ppt_y-sin(pi*$)/9">
                                          <p:val>
                                            <p:fltVal val="0"/>
                                          </p:val>
                                        </p:tav>
                                        <p:tav tm="100000">
                                          <p:val>
                                            <p:fltVal val="1"/>
                                          </p:val>
                                        </p:tav>
                                      </p:tavLst>
                                    </p:anim>
                                    <p:anim calcmode="lin" valueType="num">
                                      <p:cBhvr>
                                        <p:cTn id="47" dur="208" fill="hold" tmFilter="0, 0; 0.125,0.2665; 0.25,0.4; 0.375,0.465; 0.5,0.5;  0.625,0.535; 0.75,0.6; 0.875,0.7335; 1,1">
                                          <p:stCondLst>
                                            <p:cond delay="828"/>
                                          </p:stCondLst>
                                        </p:cTn>
                                        <p:tgtEl>
                                          <p:spTgt spid="159"/>
                                        </p:tgtEl>
                                        <p:attrNameLst>
                                          <p:attrName>ppt_y</p:attrName>
                                        </p:attrNameLst>
                                      </p:cBhvr>
                                      <p:tavLst>
                                        <p:tav tm="0" fmla="#ppt_y-sin(pi*$)/27">
                                          <p:val>
                                            <p:fltVal val="0"/>
                                          </p:val>
                                        </p:tav>
                                        <p:tav tm="100000">
                                          <p:val>
                                            <p:fltVal val="1"/>
                                          </p:val>
                                        </p:tav>
                                      </p:tavLst>
                                    </p:anim>
                                    <p:anim calcmode="lin" valueType="num">
                                      <p:cBhvr>
                                        <p:cTn id="48" dur="103" fill="hold" tmFilter="0, 0; 0.125,0.2665; 0.25,0.4; 0.375,0.465; 0.5,0.5;  0.625,0.535; 0.75,0.6; 0.875,0.7335; 1,1">
                                          <p:stCondLst>
                                            <p:cond delay="1035"/>
                                          </p:stCondLst>
                                        </p:cTn>
                                        <p:tgtEl>
                                          <p:spTgt spid="159"/>
                                        </p:tgtEl>
                                        <p:attrNameLst>
                                          <p:attrName>ppt_y</p:attrName>
                                        </p:attrNameLst>
                                      </p:cBhvr>
                                      <p:tavLst>
                                        <p:tav tm="0" fmla="#ppt_y-sin(pi*$)/81">
                                          <p:val>
                                            <p:fltVal val="0"/>
                                          </p:val>
                                        </p:tav>
                                        <p:tav tm="100000">
                                          <p:val>
                                            <p:fltVal val="1"/>
                                          </p:val>
                                        </p:tav>
                                      </p:tavLst>
                                    </p:anim>
                                    <p:animScale>
                                      <p:cBhvr>
                                        <p:cTn id="49" dur="16" fill="hold">
                                          <p:stCondLst>
                                            <p:cond delay="406"/>
                                          </p:stCondLst>
                                        </p:cTn>
                                        <p:tgtEl>
                                          <p:spTgt spid="159"/>
                                        </p:tgtEl>
                                      </p:cBhvr>
                                      <p:to x="100000" y="60000"/>
                                    </p:animScale>
                                    <p:animScale>
                                      <p:cBhvr>
                                        <p:cTn id="50" dur="104" decel="50000" fill="hold">
                                          <p:stCondLst>
                                            <p:cond delay="423"/>
                                          </p:stCondLst>
                                        </p:cTn>
                                        <p:tgtEl>
                                          <p:spTgt spid="159"/>
                                        </p:tgtEl>
                                      </p:cBhvr>
                                      <p:to x="100000" y="100000"/>
                                    </p:animScale>
                                    <p:animScale>
                                      <p:cBhvr>
                                        <p:cTn id="51" dur="16" decel="50000" fill="hold">
                                          <p:stCondLst>
                                            <p:cond delay="820"/>
                                          </p:stCondLst>
                                        </p:cTn>
                                        <p:tgtEl>
                                          <p:spTgt spid="159"/>
                                        </p:tgtEl>
                                      </p:cBhvr>
                                      <p:to x="100000" y="80000"/>
                                    </p:animScale>
                                    <p:animScale>
                                      <p:cBhvr>
                                        <p:cTn id="52" dur="104" decel="50000" fill="hold">
                                          <p:stCondLst>
                                            <p:cond delay="836"/>
                                          </p:stCondLst>
                                        </p:cTn>
                                        <p:tgtEl>
                                          <p:spTgt spid="159"/>
                                        </p:tgtEl>
                                      </p:cBhvr>
                                      <p:to x="100000" y="100000"/>
                                    </p:animScale>
                                    <p:animScale>
                                      <p:cBhvr>
                                        <p:cTn id="53" dur="16" decel="50000" fill="hold">
                                          <p:stCondLst>
                                            <p:cond delay="1026"/>
                                          </p:stCondLst>
                                        </p:cTn>
                                        <p:tgtEl>
                                          <p:spTgt spid="159"/>
                                        </p:tgtEl>
                                      </p:cBhvr>
                                      <p:to x="100000" y="90000"/>
                                    </p:animScale>
                                    <p:animScale>
                                      <p:cBhvr>
                                        <p:cTn id="54" dur="104" decel="50000" fill="hold">
                                          <p:stCondLst>
                                            <p:cond delay="1043"/>
                                          </p:stCondLst>
                                        </p:cTn>
                                        <p:tgtEl>
                                          <p:spTgt spid="159"/>
                                        </p:tgtEl>
                                      </p:cBhvr>
                                      <p:to x="100000" y="100000"/>
                                    </p:animScale>
                                    <p:animScale>
                                      <p:cBhvr>
                                        <p:cTn id="55" dur="16" decel="50000" fill="hold">
                                          <p:stCondLst>
                                            <p:cond delay="1130"/>
                                          </p:stCondLst>
                                        </p:cTn>
                                        <p:tgtEl>
                                          <p:spTgt spid="159"/>
                                        </p:tgtEl>
                                      </p:cBhvr>
                                      <p:to x="100000" y="95000"/>
                                    </p:animScale>
                                    <p:animScale>
                                      <p:cBhvr>
                                        <p:cTn id="56" dur="104" decel="50000" fill="hold">
                                          <p:stCondLst>
                                            <p:cond delay="1146"/>
                                          </p:stCondLst>
                                        </p:cTn>
                                        <p:tgtEl>
                                          <p:spTgt spid="15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2" animBg="1" advAuto="0"/>
      <p:bldP spid="158" grpId="1" animBg="1" advAuto="0"/>
      <p:bldP spid="159" grpId="3"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body" sz="half" idx="1"/>
          </p:nvPr>
        </p:nvSpPr>
        <p:spPr>
          <a:xfrm>
            <a:off x="579825" y="547405"/>
            <a:ext cx="7085784" cy="4071902"/>
          </a:xfrm>
          <a:prstGeom prst="rect">
            <a:avLst/>
          </a:prstGeom>
        </p:spPr>
        <p:txBody>
          <a:bodyPr/>
          <a:lstStyle/>
          <a:p>
            <a:pPr marL="0" marR="457200" indent="0" defTabSz="457200">
              <a:lnSpc>
                <a:spcPct val="200000"/>
              </a:lnSpc>
              <a:spcBef>
                <a:spcPts val="0"/>
              </a:spcBef>
              <a:buSzTx/>
              <a:buNone/>
              <a:defRPr sz="1900">
                <a:solidFill>
                  <a:srgbClr val="000000"/>
                </a:solidFill>
                <a:latin typeface="Candara"/>
                <a:ea typeface="Candara"/>
                <a:cs typeface="Candara"/>
                <a:sym typeface="Candara"/>
              </a:defRPr>
            </a:pPr>
            <a:r>
              <a:rPr sz="3000"/>
              <a:t> Some claimed that he was, others said, ‘No, he only looks like him.’                                                But he, himself, insisted, ‘I am the man!’  </a:t>
            </a:r>
          </a:p>
          <a:p>
            <a:pPr marL="0" marR="457200" indent="0" defTabSz="457200">
              <a:lnSpc>
                <a:spcPct val="200000"/>
              </a:lnSpc>
              <a:spcBef>
                <a:spcPts val="0"/>
              </a:spcBef>
              <a:buSzTx/>
              <a:buNone/>
              <a:defRPr sz="2700">
                <a:solidFill>
                  <a:srgbClr val="000000"/>
                </a:solidFill>
                <a:latin typeface="Candara"/>
                <a:ea typeface="Candara"/>
                <a:cs typeface="Candara"/>
                <a:sym typeface="Candara"/>
              </a:defRPr>
            </a:pPr>
            <a:r>
              <a:rPr sz="3000"/>
              <a:t>          </a:t>
            </a:r>
          </a:p>
        </p:txBody>
      </p:sp>
      <p:pic>
        <p:nvPicPr>
          <p:cNvPr id="162" name="pasted-image.pdf"/>
          <p:cNvPicPr>
            <a:picLocks noChangeAspect="1"/>
          </p:cNvPicPr>
          <p:nvPr/>
        </p:nvPicPr>
        <p:blipFill>
          <a:blip r:embed="rId2">
            <a:extLst/>
          </a:blip>
          <a:stretch>
            <a:fillRect/>
          </a:stretch>
        </p:blipFill>
        <p:spPr>
          <a:xfrm>
            <a:off x="8013730" y="4890848"/>
            <a:ext cx="4476900" cy="4345227"/>
          </a:xfrm>
          <a:prstGeom prst="rect">
            <a:avLst/>
          </a:prstGeom>
          <a:ln w="12700">
            <a:miter lim="400000"/>
          </a:ln>
        </p:spPr>
      </p:pic>
      <p:grpSp>
        <p:nvGrpSpPr>
          <p:cNvPr id="165" name="Group 165"/>
          <p:cNvGrpSpPr/>
          <p:nvPr/>
        </p:nvGrpSpPr>
        <p:grpSpPr>
          <a:xfrm>
            <a:off x="757217" y="3782151"/>
            <a:ext cx="6731001" cy="2717801"/>
            <a:chOff x="0" y="0"/>
            <a:chExt cx="6731000" cy="2717800"/>
          </a:xfrm>
        </p:grpSpPr>
        <p:pic>
          <p:nvPicPr>
            <p:cNvPr id="164" name="pasted-image.pdf"/>
            <p:cNvPicPr>
              <a:picLocks noChangeAspect="1"/>
            </p:cNvPicPr>
            <p:nvPr/>
          </p:nvPicPr>
          <p:blipFill>
            <a:blip r:embed="rId3">
              <a:extLst/>
            </a:blip>
            <a:stretch>
              <a:fillRect/>
            </a:stretch>
          </p:blipFill>
          <p:spPr>
            <a:xfrm>
              <a:off x="127000" y="88900"/>
              <a:ext cx="6477000" cy="2387600"/>
            </a:xfrm>
            <a:prstGeom prst="rect">
              <a:avLst/>
            </a:prstGeom>
            <a:ln>
              <a:noFill/>
            </a:ln>
            <a:effectLst/>
          </p:spPr>
        </p:pic>
        <p:pic>
          <p:nvPicPr>
            <p:cNvPr id="163" name="Picture 162"/>
            <p:cNvPicPr>
              <a:picLocks/>
            </p:cNvPicPr>
            <p:nvPr/>
          </p:nvPicPr>
          <p:blipFill>
            <a:blip r:embed="rId4">
              <a:extLst/>
            </a:blip>
            <a:stretch>
              <a:fillRect/>
            </a:stretch>
          </p:blipFill>
          <p:spPr>
            <a:xfrm>
              <a:off x="0" y="0"/>
              <a:ext cx="6731000" cy="2717800"/>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p:cNvSpPr>
          <p:nvPr>
            <p:ph type="body" sz="half" idx="1"/>
          </p:nvPr>
        </p:nvSpPr>
        <p:spPr>
          <a:xfrm>
            <a:off x="429384" y="1374832"/>
            <a:ext cx="10635647" cy="3939188"/>
          </a:xfrm>
          <a:prstGeom prst="rect">
            <a:avLst/>
          </a:prstGeom>
        </p:spPr>
        <p:txBody>
          <a:bodyPr/>
          <a:lstStyle/>
          <a:p>
            <a:pPr marL="0" marR="457200" indent="0" defTabSz="457200">
              <a:lnSpc>
                <a:spcPct val="200000"/>
              </a:lnSpc>
              <a:spcBef>
                <a:spcPts val="0"/>
              </a:spcBef>
              <a:buSzTx/>
              <a:buNone/>
              <a:defRPr sz="1900">
                <a:solidFill>
                  <a:srgbClr val="000000"/>
                </a:solidFill>
                <a:latin typeface="Candara"/>
                <a:ea typeface="Candara"/>
                <a:cs typeface="Candara"/>
                <a:sym typeface="Candara"/>
              </a:defRPr>
            </a:pPr>
            <a:endParaRPr sz="3000"/>
          </a:p>
          <a:p>
            <a:pPr marL="0" marR="457200" indent="0" defTabSz="457200">
              <a:lnSpc>
                <a:spcPct val="200000"/>
              </a:lnSpc>
              <a:spcBef>
                <a:spcPts val="0"/>
              </a:spcBef>
              <a:buSzTx/>
              <a:buNone/>
              <a:defRPr sz="3500">
                <a:solidFill>
                  <a:srgbClr val="000000"/>
                </a:solidFill>
                <a:latin typeface="Candara"/>
                <a:ea typeface="Candara"/>
                <a:cs typeface="Candara"/>
                <a:sym typeface="Candara"/>
              </a:defRPr>
            </a:pPr>
            <a:r>
              <a:t> ‘How then were your eyes opened?’ they asked. </a:t>
            </a:r>
          </a:p>
        </p:txBody>
      </p:sp>
      <p:grpSp>
        <p:nvGrpSpPr>
          <p:cNvPr id="170" name="Group 170"/>
          <p:cNvGrpSpPr/>
          <p:nvPr/>
        </p:nvGrpSpPr>
        <p:grpSpPr>
          <a:xfrm>
            <a:off x="5696962" y="5000959"/>
            <a:ext cx="6007101" cy="4241801"/>
            <a:chOff x="0" y="0"/>
            <a:chExt cx="6007100" cy="4241800"/>
          </a:xfrm>
        </p:grpSpPr>
        <p:pic>
          <p:nvPicPr>
            <p:cNvPr id="169" name="pasted-image.pdf"/>
            <p:cNvPicPr>
              <a:picLocks noChangeAspect="1"/>
            </p:cNvPicPr>
            <p:nvPr/>
          </p:nvPicPr>
          <p:blipFill>
            <a:blip r:embed="rId2">
              <a:extLst/>
            </a:blip>
            <a:stretch>
              <a:fillRect/>
            </a:stretch>
          </p:blipFill>
          <p:spPr>
            <a:xfrm>
              <a:off x="127000" y="88900"/>
              <a:ext cx="5753100" cy="3911600"/>
            </a:xfrm>
            <a:prstGeom prst="rect">
              <a:avLst/>
            </a:prstGeom>
            <a:ln>
              <a:noFill/>
            </a:ln>
            <a:effectLst/>
          </p:spPr>
        </p:pic>
        <p:pic>
          <p:nvPicPr>
            <p:cNvPr id="168" name="Picture 167"/>
            <p:cNvPicPr>
              <a:picLocks/>
            </p:cNvPicPr>
            <p:nvPr/>
          </p:nvPicPr>
          <p:blipFill>
            <a:blip r:embed="rId3">
              <a:extLst/>
            </a:blip>
            <a:stretch>
              <a:fillRect/>
            </a:stretch>
          </p:blipFill>
          <p:spPr>
            <a:xfrm>
              <a:off x="0" y="0"/>
              <a:ext cx="6007100" cy="4241800"/>
            </a:xfrm>
            <a:prstGeom prst="rect">
              <a:avLst/>
            </a:prstGeom>
            <a:effectLst/>
          </p:spPr>
        </p:pic>
      </p:grpSp>
      <p:pic>
        <p:nvPicPr>
          <p:cNvPr id="171" name="pasted-image.pdf"/>
          <p:cNvPicPr>
            <a:picLocks noChangeAspect="1"/>
          </p:cNvPicPr>
          <p:nvPr/>
        </p:nvPicPr>
        <p:blipFill>
          <a:blip r:embed="rId4">
            <a:extLst/>
          </a:blip>
          <a:stretch>
            <a:fillRect/>
          </a:stretch>
        </p:blipFill>
        <p:spPr>
          <a:xfrm>
            <a:off x="1126687" y="546572"/>
            <a:ext cx="2622540" cy="236896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rushedCanvas">
  <a:themeElements>
    <a:clrScheme name="BrushedCanvas">
      <a:dk1>
        <a:srgbClr val="FFFFFF"/>
      </a:dk1>
      <a:lt1>
        <a:srgbClr val="FF2600"/>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FF2600"/>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rushedCanvas">
  <a:themeElements>
    <a:clrScheme name="BrushedCanvas">
      <a:dk1>
        <a:srgbClr val="000000"/>
      </a:dk1>
      <a:lt1>
        <a:srgbClr val="FFFFFF"/>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FF2600"/>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TotalTime>
  <Words>2103</Words>
  <Application>Microsoft Macintosh PowerPoint</Application>
  <PresentationFormat>Custom</PresentationFormat>
  <Paragraphs>146</Paragraphs>
  <Slides>28</Slides>
  <Notes>23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BrushedCanvas</vt:lpstr>
      <vt:lpstr>God Mends Us  and Sends Us</vt:lpstr>
      <vt:lpstr> par·a·ble   noun  a simple story used to illustrate a moral or spiritual lesson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Have Been    </vt:lpstr>
      <vt:lpstr>PowerPoint Presentation</vt:lpstr>
      <vt:lpstr>PowerPoint Presentation</vt:lpstr>
      <vt:lpstr>PowerPoint Presentation</vt:lpstr>
      <vt:lpstr>We are the blind man</vt:lpstr>
      <vt:lpstr>We Can Do This!</vt:lpstr>
      <vt:lpstr>God Mends Us</vt:lpstr>
      <vt:lpstr>PowerPoint Presentation</vt:lpstr>
      <vt:lpstr>PowerPoint Presentation</vt:lpstr>
      <vt:lpstr>PowerPoint Presentation</vt:lpstr>
      <vt:lpstr>Jesus Healed the Blind Man  as the Man Went</vt:lpstr>
      <vt:lpstr>Sometimes God Uses Mud &amp; Spit</vt:lpstr>
      <vt:lpstr>We Each Have a Story to Tell</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Mends Us  and Sends Us</dc:title>
  <cp:lastModifiedBy>Kristi Jennings</cp:lastModifiedBy>
  <cp:revision>6</cp:revision>
  <dcterms:modified xsi:type="dcterms:W3CDTF">2016-08-18T18:46:56Z</dcterms:modified>
</cp:coreProperties>
</file>