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  <p:sldId id="262" r:id="rId7"/>
    <p:sldId id="261" r:id="rId8"/>
    <p:sldId id="263" r:id="rId9"/>
    <p:sldId id="265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0DB762-7F8C-4D37-B090-AB393E0F841F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77EC3AE-11CD-4EA7-B5CE-266C8C33A53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/>
              </a:rPr>
              <a:t>Lazarus and the Rich Man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134332"/>
            <a:ext cx="5334000" cy="17526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Luke 16.19-30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68064"/>
            <a:ext cx="2057400" cy="308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864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228600"/>
            <a:ext cx="7543800" cy="3581400"/>
          </a:xfrm>
        </p:spPr>
        <p:txBody>
          <a:bodyPr>
            <a:no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effectLst/>
              </a:rPr>
              <a:t>small requests 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: </a:t>
            </a:r>
            <a:br>
              <a:rPr lang="en-US" sz="3200" dirty="0" smtClean="0">
                <a:solidFill>
                  <a:schemeClr val="bg1"/>
                </a:solidFill>
                <a:effectLst/>
              </a:rPr>
            </a:br>
            <a:r>
              <a:rPr lang="en-US" sz="3200" dirty="0" smtClean="0">
                <a:solidFill>
                  <a:schemeClr val="bg1"/>
                </a:solidFill>
                <a:effectLst/>
              </a:rPr>
              <a:t>a </a:t>
            </a:r>
            <a:r>
              <a:rPr lang="en-US" sz="3200" dirty="0">
                <a:solidFill>
                  <a:schemeClr val="bg1"/>
                </a:solidFill>
                <a:effectLst/>
              </a:rPr>
              <a:t>crumb of food, 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/>
              </a:rPr>
            </a:br>
            <a:r>
              <a:rPr lang="en-US" sz="3200" dirty="0" smtClean="0">
                <a:solidFill>
                  <a:schemeClr val="bg1"/>
                </a:solidFill>
                <a:effectLst/>
              </a:rPr>
              <a:t>a </a:t>
            </a:r>
            <a:r>
              <a:rPr lang="en-US" sz="3200" dirty="0">
                <a:solidFill>
                  <a:schemeClr val="bg1"/>
                </a:solidFill>
                <a:effectLst/>
              </a:rPr>
              <a:t>drop of water, 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/>
              </a:rPr>
            </a:br>
            <a:r>
              <a:rPr lang="en-US" sz="3200" dirty="0" smtClean="0">
                <a:solidFill>
                  <a:schemeClr val="bg1"/>
                </a:solidFill>
                <a:effectLst/>
              </a:rPr>
              <a:t>a </a:t>
            </a:r>
            <a:r>
              <a:rPr lang="en-US" sz="3200" dirty="0">
                <a:solidFill>
                  <a:schemeClr val="bg1"/>
                </a:solidFill>
                <a:effectLst/>
              </a:rPr>
              <a:t>messenger to tell others who God is and what it means to live out that Kingdom </a:t>
            </a:r>
            <a:r>
              <a:rPr lang="en-US" sz="3200" dirty="0" smtClean="0">
                <a:solidFill>
                  <a:schemeClr val="bg1"/>
                </a:solidFill>
                <a:effectLst/>
              </a:rPr>
              <a:t>by              obeying </a:t>
            </a:r>
            <a:r>
              <a:rPr lang="en-US" sz="3200" dirty="0">
                <a:solidFill>
                  <a:schemeClr val="bg1"/>
                </a:solidFill>
                <a:effectLst/>
              </a:rPr>
              <a:t>God’s word.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68064"/>
            <a:ext cx="2057400" cy="30851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13760" y="3875544"/>
            <a:ext cx="495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</a:rPr>
              <a:t>“</a:t>
            </a:r>
            <a:r>
              <a:rPr lang="en-US" sz="2800" b="1" i="1" dirty="0">
                <a:solidFill>
                  <a:schemeClr val="bg1"/>
                </a:solidFill>
              </a:rPr>
              <a:t>If anyone is thirsty, let him come to me and drink. Whoever believes in me, as the Scripture has said, streams of living water will flow from within him.”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69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1447800"/>
            <a:ext cx="5334000" cy="281940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effectLst/>
              </a:rPr>
              <a:t>is there someone sitting at your </a:t>
            </a:r>
            <a:r>
              <a:rPr lang="en-US" sz="4400" dirty="0" smtClean="0">
                <a:solidFill>
                  <a:schemeClr val="bg1"/>
                </a:solidFill>
                <a:effectLst/>
              </a:rPr>
              <a:t>gate?</a:t>
            </a:r>
            <a:endParaRPr lang="en-US" sz="6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68064"/>
            <a:ext cx="2057400" cy="308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10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0504"/>
            <a:ext cx="7696200" cy="2460296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effectLst/>
              </a:rPr>
              <a:t>We are here to invite others to share in the table… the table provided for us and them</a:t>
            </a:r>
            <a:r>
              <a:rPr lang="en-US" sz="3600" dirty="0" smtClean="0">
                <a:solidFill>
                  <a:schemeClr val="bg1"/>
                </a:solidFill>
                <a:effectLst/>
              </a:rPr>
              <a:t>…</a:t>
            </a:r>
            <a:endParaRPr lang="en-US" sz="3600" dirty="0">
              <a:solidFill>
                <a:schemeClr val="bg1"/>
              </a:solidFill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68064"/>
            <a:ext cx="2057400" cy="30851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2971800"/>
            <a:ext cx="5562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ffectLst/>
              </a:rPr>
              <a:t/>
            </a:r>
            <a:br>
              <a:rPr lang="en-US" sz="2800" dirty="0" smtClean="0">
                <a:solidFill>
                  <a:schemeClr val="bg1"/>
                </a:solidFill>
                <a:effectLst/>
              </a:rPr>
            </a:br>
            <a:r>
              <a:rPr lang="en-US" sz="3600" b="1" i="1" dirty="0" smtClean="0">
                <a:solidFill>
                  <a:schemeClr val="bg1"/>
                </a:solidFill>
                <a:effectLst/>
              </a:rPr>
              <a:t>“Great is the church where the people who are not there are more important than the people who are there.”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1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229600" cy="18288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effectLst/>
              </a:rPr>
              <a:t>A lot of Jesus' teaching and miracles seemed to happen around tables.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438398"/>
            <a:ext cx="6248400" cy="410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459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effectLst/>
              </a:rPr>
              <a:t>Jesus begins by painting a picture of self-indulgence.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68064"/>
            <a:ext cx="2057400" cy="308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2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457200"/>
            <a:ext cx="6365630" cy="5943600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bg1"/>
                </a:solidFill>
                <a:effectLst/>
              </a:rPr>
              <a:t>“Jesus audience, or at least a significant part of it, would have been steeped in the belief that riches were a blessing for obedience, with suffering a </a:t>
            </a:r>
            <a:r>
              <a:rPr lang="en-US" sz="3100" dirty="0" smtClean="0">
                <a:solidFill>
                  <a:schemeClr val="bg1"/>
                </a:solidFill>
                <a:effectLst/>
              </a:rPr>
              <a:t>punishment </a:t>
            </a:r>
            <a:r>
              <a:rPr lang="en-US" sz="3100" dirty="0">
                <a:solidFill>
                  <a:schemeClr val="bg1"/>
                </a:solidFill>
                <a:effectLst/>
              </a:rPr>
              <a:t>for sin,” and thus they were “outraged” to hear that Lazarus had been received by Abraham</a:t>
            </a:r>
            <a:r>
              <a:rPr lang="en-US" sz="3100" dirty="0" smtClean="0">
                <a:solidFill>
                  <a:schemeClr val="bg1"/>
                </a:solidFill>
                <a:effectLst/>
              </a:rPr>
              <a:t>.” </a:t>
            </a:r>
            <a:r>
              <a:rPr lang="en-US" sz="2000" dirty="0" smtClean="0">
                <a:solidFill>
                  <a:schemeClr val="bg1"/>
                </a:solidFill>
                <a:effectLst/>
              </a:rPr>
              <a:t>Amy-Jill Levine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68064"/>
            <a:ext cx="2057400" cy="308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47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57200"/>
            <a:ext cx="5334000" cy="4800600"/>
          </a:xfrm>
        </p:spPr>
        <p:txBody>
          <a:bodyPr>
            <a:noAutofit/>
          </a:bodyPr>
          <a:lstStyle/>
          <a:p>
            <a:r>
              <a:rPr lang="en-US" sz="4400" i="1" dirty="0">
                <a:solidFill>
                  <a:schemeClr val="bg1"/>
                </a:solidFill>
                <a:effectLst/>
              </a:rPr>
              <a:t>“Open you hand to the poor and needy neighbor in your land” </a:t>
            </a:r>
            <a:r>
              <a:rPr lang="en-US" sz="4000" i="1" dirty="0" smtClean="0">
                <a:solidFill>
                  <a:schemeClr val="bg1"/>
                </a:solidFill>
                <a:effectLst/>
              </a:rPr>
              <a:t/>
            </a:r>
            <a:br>
              <a:rPr lang="en-US" sz="4000" i="1" dirty="0" smtClean="0">
                <a:solidFill>
                  <a:schemeClr val="bg1"/>
                </a:solidFill>
                <a:effectLst/>
              </a:rPr>
            </a:br>
            <a:r>
              <a:rPr lang="en-US" sz="4000" i="1" dirty="0">
                <a:solidFill>
                  <a:schemeClr val="bg1"/>
                </a:solidFill>
                <a:effectLst/>
              </a:rPr>
              <a:t/>
            </a:r>
            <a:br>
              <a:rPr lang="en-US" sz="4000" i="1" dirty="0">
                <a:solidFill>
                  <a:schemeClr val="bg1"/>
                </a:solidFill>
                <a:effectLst/>
              </a:rPr>
            </a:br>
            <a:r>
              <a:rPr lang="en-US" sz="400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3600" dirty="0">
                <a:solidFill>
                  <a:schemeClr val="bg1"/>
                </a:solidFill>
                <a:effectLst/>
              </a:rPr>
              <a:t>Deut. </a:t>
            </a:r>
            <a:r>
              <a:rPr lang="en-US" sz="3600" dirty="0" smtClean="0">
                <a:solidFill>
                  <a:schemeClr val="bg1"/>
                </a:solidFill>
                <a:effectLst/>
              </a:rPr>
              <a:t>15:11 </a:t>
            </a:r>
            <a:endParaRPr lang="en-US" sz="6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68064"/>
            <a:ext cx="2057400" cy="308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4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152400"/>
            <a:ext cx="5943600" cy="61722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effectLst/>
              </a:rPr>
              <a:t>The name Lazarus translated means </a:t>
            </a:r>
            <a:r>
              <a:rPr lang="en-US" sz="4000" i="1" dirty="0">
                <a:solidFill>
                  <a:schemeClr val="bg1"/>
                </a:solidFill>
                <a:effectLst/>
              </a:rPr>
              <a:t>“God helps”… </a:t>
            </a:r>
            <a:r>
              <a:rPr lang="en-US" sz="4000" dirty="0">
                <a:solidFill>
                  <a:schemeClr val="bg1"/>
                </a:solidFill>
                <a:effectLst/>
              </a:rPr>
              <a:t>apparently God’s intervention is dependent on His followers to do what they are taught.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68064"/>
            <a:ext cx="2057400" cy="308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74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5334000" cy="182880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effectLst/>
              </a:rPr>
              <a:t>Abraham then says </a:t>
            </a:r>
            <a:r>
              <a:rPr lang="en-US" sz="4400" i="1" dirty="0">
                <a:solidFill>
                  <a:schemeClr val="bg1"/>
                </a:solidFill>
                <a:effectLst/>
              </a:rPr>
              <a:t>‘remember</a:t>
            </a:r>
            <a:r>
              <a:rPr lang="en-US" sz="4400" dirty="0">
                <a:solidFill>
                  <a:schemeClr val="bg1"/>
                </a:solidFill>
                <a:effectLst/>
              </a:rPr>
              <a:t>.’ </a:t>
            </a:r>
            <a:r>
              <a:rPr lang="en-US" sz="4400" dirty="0" smtClean="0">
                <a:solidFill>
                  <a:schemeClr val="bg1"/>
                </a:solidFill>
                <a:effectLst/>
              </a:rPr>
              <a:t> </a:t>
            </a:r>
            <a:endParaRPr lang="en-US" sz="6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68064"/>
            <a:ext cx="2057400" cy="30851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5600" y="2286000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600" b="1" dirty="0" smtClean="0">
                <a:solidFill>
                  <a:schemeClr val="bg1"/>
                </a:solidFill>
              </a:rPr>
              <a:t>Recalling something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which is part of its meaning in </a:t>
            </a:r>
            <a:r>
              <a:rPr lang="en-US" sz="3600" b="1" dirty="0" smtClean="0">
                <a:solidFill>
                  <a:schemeClr val="bg1"/>
                </a:solidFill>
              </a:rPr>
              <a:t>Scripture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en-US" sz="3600" b="1" dirty="0" smtClean="0">
                <a:solidFill>
                  <a:schemeClr val="bg1"/>
                </a:solidFill>
              </a:rPr>
              <a:t>It </a:t>
            </a:r>
            <a:r>
              <a:rPr lang="en-US" sz="3600" b="1" dirty="0">
                <a:solidFill>
                  <a:schemeClr val="bg1"/>
                </a:solidFill>
              </a:rPr>
              <a:t>also carries within it an OT prophetic meaning = repent.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6833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696200" cy="384885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effectLst/>
              </a:rPr>
              <a:t>Abraham tells the rich man that they have the Law and the Prophets (OT) and that is sufficient for them to ‘hear.’ </a:t>
            </a:r>
            <a:endParaRPr lang="en-US" sz="6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153650"/>
            <a:ext cx="1600200" cy="23995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3200" y="4676061"/>
            <a:ext cx="5105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‘To hear’ in Semitic languages is to ‘listen and obey.’</a:t>
            </a:r>
            <a:r>
              <a:rPr lang="en-US" sz="3200" dirty="0">
                <a:solidFill>
                  <a:schemeClr val="bg1"/>
                </a:solidFill>
              </a:rPr>
              <a:t> (Discipleship).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20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762000"/>
            <a:ext cx="5334000" cy="396240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effectLst/>
              </a:rPr>
              <a:t>Might we imagine a different ending to this parable? </a:t>
            </a:r>
            <a:endParaRPr lang="en-US" sz="6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782478"/>
            <a:ext cx="2514600" cy="377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018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270</Words>
  <Application>Microsoft Office PowerPoint</Application>
  <PresentationFormat>On-screen Show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Lazarus and the Rich Man</vt:lpstr>
      <vt:lpstr>A lot of Jesus' teaching and miracles seemed to happen around tables. </vt:lpstr>
      <vt:lpstr>Jesus begins by painting a picture of self-indulgence. </vt:lpstr>
      <vt:lpstr>“Jesus audience, or at least a significant part of it, would have been steeped in the belief that riches were a blessing for obedience, with suffering a punishment for sin,” and thus they were “outraged” to hear that Lazarus had been received by Abraham.” Amy-Jill Levine </vt:lpstr>
      <vt:lpstr>“Open you hand to the poor and needy neighbor in your land”    Deut. 15:11 </vt:lpstr>
      <vt:lpstr>The name Lazarus translated means “God helps”… apparently God’s intervention is dependent on His followers to do what they are taught.</vt:lpstr>
      <vt:lpstr>Abraham then says ‘remember.’  </vt:lpstr>
      <vt:lpstr>Abraham tells the rich man that they have the Law and the Prophets (OT) and that is sufficient for them to ‘hear.’ </vt:lpstr>
      <vt:lpstr>Might we imagine a different ending to this parable? </vt:lpstr>
      <vt:lpstr>small requests :  a crumb of food,  a drop of water,  a messenger to tell others who God is and what it means to live out that Kingdom by              obeying God’s word. </vt:lpstr>
      <vt:lpstr>is there someone sitting at your gate?</vt:lpstr>
      <vt:lpstr>We are here to invite others to share in the table… the table provided for us and them…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Lazarus and the Rich Man</dc:title>
  <dc:creator>Vince</dc:creator>
  <cp:lastModifiedBy>Vince</cp:lastModifiedBy>
  <cp:revision>4</cp:revision>
  <dcterms:created xsi:type="dcterms:W3CDTF">2016-09-04T11:34:42Z</dcterms:created>
  <dcterms:modified xsi:type="dcterms:W3CDTF">2016-09-04T12:16:54Z</dcterms:modified>
</cp:coreProperties>
</file>