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5" r:id="rId9"/>
    <p:sldId id="263" r:id="rId10"/>
    <p:sldId id="267" r:id="rId11"/>
    <p:sldId id="264" r:id="rId12"/>
    <p:sldId id="266"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72" y="-45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FA7005-FB66-46AE-8061-019B9CEB585C}" type="datetimeFigureOut">
              <a:rPr lang="en-US" smtClean="0"/>
              <a:t>10/9/2016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8EC74C-2E6F-47DC-A476-73C8DFCD03C4}" type="slidenum">
              <a:rPr lang="en-US" smtClean="0"/>
              <a:t>‹#›</a:t>
            </a:fld>
            <a:endParaRPr lang="en-US"/>
          </a:p>
        </p:txBody>
      </p:sp>
    </p:spTree>
    <p:extLst>
      <p:ext uri="{BB962C8B-B14F-4D97-AF65-F5344CB8AC3E}">
        <p14:creationId xmlns:p14="http://schemas.microsoft.com/office/powerpoint/2010/main" val="1038971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FA7005-FB66-46AE-8061-019B9CEB585C}" type="datetimeFigureOut">
              <a:rPr lang="en-US" smtClean="0"/>
              <a:t>10/9/2016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8EC74C-2E6F-47DC-A476-73C8DFCD03C4}" type="slidenum">
              <a:rPr lang="en-US" smtClean="0"/>
              <a:t>‹#›</a:t>
            </a:fld>
            <a:endParaRPr lang="en-US"/>
          </a:p>
        </p:txBody>
      </p:sp>
    </p:spTree>
    <p:extLst>
      <p:ext uri="{BB962C8B-B14F-4D97-AF65-F5344CB8AC3E}">
        <p14:creationId xmlns:p14="http://schemas.microsoft.com/office/powerpoint/2010/main" val="2689878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FA7005-FB66-46AE-8061-019B9CEB585C}" type="datetimeFigureOut">
              <a:rPr lang="en-US" smtClean="0"/>
              <a:t>10/9/2016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8EC74C-2E6F-47DC-A476-73C8DFCD03C4}" type="slidenum">
              <a:rPr lang="en-US" smtClean="0"/>
              <a:t>‹#›</a:t>
            </a:fld>
            <a:endParaRPr lang="en-US"/>
          </a:p>
        </p:txBody>
      </p:sp>
    </p:spTree>
    <p:extLst>
      <p:ext uri="{BB962C8B-B14F-4D97-AF65-F5344CB8AC3E}">
        <p14:creationId xmlns:p14="http://schemas.microsoft.com/office/powerpoint/2010/main" val="1034729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FA7005-FB66-46AE-8061-019B9CEB585C}" type="datetimeFigureOut">
              <a:rPr lang="en-US" smtClean="0"/>
              <a:t>10/9/2016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8EC74C-2E6F-47DC-A476-73C8DFCD03C4}" type="slidenum">
              <a:rPr lang="en-US" smtClean="0"/>
              <a:t>‹#›</a:t>
            </a:fld>
            <a:endParaRPr lang="en-US"/>
          </a:p>
        </p:txBody>
      </p:sp>
    </p:spTree>
    <p:extLst>
      <p:ext uri="{BB962C8B-B14F-4D97-AF65-F5344CB8AC3E}">
        <p14:creationId xmlns:p14="http://schemas.microsoft.com/office/powerpoint/2010/main" val="764710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FA7005-FB66-46AE-8061-019B9CEB585C}" type="datetimeFigureOut">
              <a:rPr lang="en-US" smtClean="0"/>
              <a:t>10/9/2016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8EC74C-2E6F-47DC-A476-73C8DFCD03C4}" type="slidenum">
              <a:rPr lang="en-US" smtClean="0"/>
              <a:t>‹#›</a:t>
            </a:fld>
            <a:endParaRPr lang="en-US"/>
          </a:p>
        </p:txBody>
      </p:sp>
    </p:spTree>
    <p:extLst>
      <p:ext uri="{BB962C8B-B14F-4D97-AF65-F5344CB8AC3E}">
        <p14:creationId xmlns:p14="http://schemas.microsoft.com/office/powerpoint/2010/main" val="334405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FA7005-FB66-46AE-8061-019B9CEB585C}" type="datetimeFigureOut">
              <a:rPr lang="en-US" smtClean="0"/>
              <a:t>10/9/2016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8EC74C-2E6F-47DC-A476-73C8DFCD03C4}" type="slidenum">
              <a:rPr lang="en-US" smtClean="0"/>
              <a:t>‹#›</a:t>
            </a:fld>
            <a:endParaRPr lang="en-US"/>
          </a:p>
        </p:txBody>
      </p:sp>
    </p:spTree>
    <p:extLst>
      <p:ext uri="{BB962C8B-B14F-4D97-AF65-F5344CB8AC3E}">
        <p14:creationId xmlns:p14="http://schemas.microsoft.com/office/powerpoint/2010/main" val="3786601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FA7005-FB66-46AE-8061-019B9CEB585C}" type="datetimeFigureOut">
              <a:rPr lang="en-US" smtClean="0"/>
              <a:t>10/9/2016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8EC74C-2E6F-47DC-A476-73C8DFCD03C4}" type="slidenum">
              <a:rPr lang="en-US" smtClean="0"/>
              <a:t>‹#›</a:t>
            </a:fld>
            <a:endParaRPr lang="en-US"/>
          </a:p>
        </p:txBody>
      </p:sp>
    </p:spTree>
    <p:extLst>
      <p:ext uri="{BB962C8B-B14F-4D97-AF65-F5344CB8AC3E}">
        <p14:creationId xmlns:p14="http://schemas.microsoft.com/office/powerpoint/2010/main" val="3857577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FA7005-FB66-46AE-8061-019B9CEB585C}" type="datetimeFigureOut">
              <a:rPr lang="en-US" smtClean="0"/>
              <a:t>10/9/2016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8EC74C-2E6F-47DC-A476-73C8DFCD03C4}" type="slidenum">
              <a:rPr lang="en-US" smtClean="0"/>
              <a:t>‹#›</a:t>
            </a:fld>
            <a:endParaRPr lang="en-US"/>
          </a:p>
        </p:txBody>
      </p:sp>
    </p:spTree>
    <p:extLst>
      <p:ext uri="{BB962C8B-B14F-4D97-AF65-F5344CB8AC3E}">
        <p14:creationId xmlns:p14="http://schemas.microsoft.com/office/powerpoint/2010/main" val="3952653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A7005-FB66-46AE-8061-019B9CEB585C}" type="datetimeFigureOut">
              <a:rPr lang="en-US" smtClean="0"/>
              <a:t>10/9/2016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8EC74C-2E6F-47DC-A476-73C8DFCD03C4}" type="slidenum">
              <a:rPr lang="en-US" smtClean="0"/>
              <a:t>‹#›</a:t>
            </a:fld>
            <a:endParaRPr lang="en-US"/>
          </a:p>
        </p:txBody>
      </p:sp>
    </p:spTree>
    <p:extLst>
      <p:ext uri="{BB962C8B-B14F-4D97-AF65-F5344CB8AC3E}">
        <p14:creationId xmlns:p14="http://schemas.microsoft.com/office/powerpoint/2010/main" val="1692046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FA7005-FB66-46AE-8061-019B9CEB585C}" type="datetimeFigureOut">
              <a:rPr lang="en-US" smtClean="0"/>
              <a:t>10/9/2016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8EC74C-2E6F-47DC-A476-73C8DFCD03C4}" type="slidenum">
              <a:rPr lang="en-US" smtClean="0"/>
              <a:t>‹#›</a:t>
            </a:fld>
            <a:endParaRPr lang="en-US"/>
          </a:p>
        </p:txBody>
      </p:sp>
    </p:spTree>
    <p:extLst>
      <p:ext uri="{BB962C8B-B14F-4D97-AF65-F5344CB8AC3E}">
        <p14:creationId xmlns:p14="http://schemas.microsoft.com/office/powerpoint/2010/main" val="2061718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FA7005-FB66-46AE-8061-019B9CEB585C}" type="datetimeFigureOut">
              <a:rPr lang="en-US" smtClean="0"/>
              <a:t>10/9/2016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8EC74C-2E6F-47DC-A476-73C8DFCD03C4}" type="slidenum">
              <a:rPr lang="en-US" smtClean="0"/>
              <a:t>‹#›</a:t>
            </a:fld>
            <a:endParaRPr lang="en-US"/>
          </a:p>
        </p:txBody>
      </p:sp>
    </p:spTree>
    <p:extLst>
      <p:ext uri="{BB962C8B-B14F-4D97-AF65-F5344CB8AC3E}">
        <p14:creationId xmlns:p14="http://schemas.microsoft.com/office/powerpoint/2010/main" val="251106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extLst>
              <a:ext uri="{BEBA8EAE-BF5A-486C-A8C5-ECC9F3942E4B}">
                <a14:imgProps xmlns:a14="http://schemas.microsoft.com/office/drawing/2010/main">
                  <a14:imgLayer r:embed="rId14">
                    <a14:imgEffect>
                      <a14:brightnessContrast bright="-52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A7005-FB66-46AE-8061-019B9CEB585C}" type="datetimeFigureOut">
              <a:rPr lang="en-US" smtClean="0"/>
              <a:t>10/9/2016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8EC74C-2E6F-47DC-A476-73C8DFCD03C4}" type="slidenum">
              <a:rPr lang="en-US" smtClean="0"/>
              <a:t>‹#›</a:t>
            </a:fld>
            <a:endParaRPr lang="en-US"/>
          </a:p>
        </p:txBody>
      </p:sp>
    </p:spTree>
    <p:extLst>
      <p:ext uri="{BB962C8B-B14F-4D97-AF65-F5344CB8AC3E}">
        <p14:creationId xmlns:p14="http://schemas.microsoft.com/office/powerpoint/2010/main" val="30341089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1600200"/>
            <a:ext cx="6400800" cy="3429000"/>
          </a:xfrm>
        </p:spPr>
        <p:txBody>
          <a:bodyPr>
            <a:normAutofit/>
          </a:bodyPr>
          <a:lstStyle/>
          <a:p>
            <a:r>
              <a:rPr lang="en-US" sz="8000" b="1" i="1" dirty="0">
                <a:solidFill>
                  <a:schemeClr val="bg1"/>
                </a:solidFill>
                <a:latin typeface="Agency FB" panose="020B0503020202020204" pitchFamily="34" charset="0"/>
              </a:rPr>
              <a:t>Fan the Flame  </a:t>
            </a:r>
            <a:endParaRPr lang="en-US" sz="8000" b="1" i="1" dirty="0" smtClean="0">
              <a:solidFill>
                <a:schemeClr val="bg1"/>
              </a:solidFill>
              <a:latin typeface="Agency FB" panose="020B0503020202020204" pitchFamily="34" charset="0"/>
            </a:endParaRPr>
          </a:p>
          <a:p>
            <a:endParaRPr lang="en-US" sz="2000" b="1" dirty="0" smtClean="0">
              <a:solidFill>
                <a:schemeClr val="bg1"/>
              </a:solidFill>
              <a:latin typeface="Agency FB" panose="020B0503020202020204" pitchFamily="34" charset="0"/>
            </a:endParaRPr>
          </a:p>
          <a:p>
            <a:r>
              <a:rPr lang="en-US" sz="5400" b="1" dirty="0" smtClean="0">
                <a:solidFill>
                  <a:schemeClr val="bg1"/>
                </a:solidFill>
                <a:latin typeface="Agency FB" panose="020B0503020202020204" pitchFamily="34" charset="0"/>
              </a:rPr>
              <a:t>2 </a:t>
            </a:r>
            <a:r>
              <a:rPr lang="en-US" sz="5400" b="1" dirty="0">
                <a:solidFill>
                  <a:schemeClr val="bg1"/>
                </a:solidFill>
                <a:latin typeface="Agency FB" panose="020B0503020202020204" pitchFamily="34" charset="0"/>
              </a:rPr>
              <a:t>Timothy 1:1-14</a:t>
            </a:r>
            <a:endParaRPr lang="en-US" sz="5400" dirty="0">
              <a:solidFill>
                <a:schemeClr val="bg1"/>
              </a:solidFill>
              <a:latin typeface="Agency FB" panose="020B0503020202020204" pitchFamily="34" charset="0"/>
            </a:endParaRPr>
          </a:p>
        </p:txBody>
      </p:sp>
    </p:spTree>
    <p:extLst>
      <p:ext uri="{BB962C8B-B14F-4D97-AF65-F5344CB8AC3E}">
        <p14:creationId xmlns:p14="http://schemas.microsoft.com/office/powerpoint/2010/main" val="39660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11762"/>
          </a:xfrm>
        </p:spPr>
        <p:txBody>
          <a:bodyPr>
            <a:normAutofit/>
          </a:bodyPr>
          <a:lstStyle/>
          <a:p>
            <a:pPr algn="l"/>
            <a:r>
              <a:rPr lang="en-US" sz="4800" b="1" dirty="0" smtClean="0">
                <a:solidFill>
                  <a:schemeClr val="bg1"/>
                </a:solidFill>
                <a:latin typeface="Agency FB" panose="020B0503020202020204" pitchFamily="34" charset="0"/>
              </a:rPr>
              <a:t>  Evidence </a:t>
            </a:r>
            <a:r>
              <a:rPr lang="en-US" sz="4800" b="1" dirty="0">
                <a:solidFill>
                  <a:schemeClr val="bg1"/>
                </a:solidFill>
                <a:latin typeface="Agency FB" panose="020B0503020202020204" pitchFamily="34" charset="0"/>
              </a:rPr>
              <a:t>of the Spirit’s work would </a:t>
            </a:r>
            <a:r>
              <a:rPr lang="en-US" sz="4800" b="1" dirty="0" smtClean="0">
                <a:solidFill>
                  <a:schemeClr val="bg1"/>
                </a:solidFill>
                <a:latin typeface="Agency FB" panose="020B0503020202020204" pitchFamily="34" charset="0"/>
              </a:rPr>
              <a:t>                	become </a:t>
            </a:r>
            <a:r>
              <a:rPr lang="en-US" sz="4800" b="1" dirty="0">
                <a:solidFill>
                  <a:schemeClr val="bg1"/>
                </a:solidFill>
                <a:latin typeface="Agency FB" panose="020B0503020202020204" pitchFamily="34" charset="0"/>
              </a:rPr>
              <a:t>evident in three different </a:t>
            </a:r>
            <a:r>
              <a:rPr lang="en-US" sz="4800" b="1" dirty="0" smtClean="0">
                <a:solidFill>
                  <a:schemeClr val="bg1"/>
                </a:solidFill>
                <a:latin typeface="Agency FB" panose="020B0503020202020204" pitchFamily="34" charset="0"/>
              </a:rPr>
              <a:t>				areas</a:t>
            </a:r>
            <a:r>
              <a:rPr lang="en-US" sz="4800" b="1" dirty="0">
                <a:solidFill>
                  <a:schemeClr val="bg1"/>
                </a:solidFill>
                <a:latin typeface="Agency FB" panose="020B0503020202020204" pitchFamily="34" charset="0"/>
              </a:rPr>
              <a:t>: </a:t>
            </a:r>
            <a:br>
              <a:rPr lang="en-US" sz="4800" b="1" dirty="0">
                <a:solidFill>
                  <a:schemeClr val="bg1"/>
                </a:solidFill>
                <a:latin typeface="Agency FB" panose="020B0503020202020204" pitchFamily="34" charset="0"/>
              </a:rPr>
            </a:br>
            <a:r>
              <a:rPr lang="en-US" sz="5400" b="1" i="1" dirty="0" smtClean="0">
                <a:solidFill>
                  <a:schemeClr val="bg1"/>
                </a:solidFill>
                <a:latin typeface="Agency FB" panose="020B0503020202020204" pitchFamily="34" charset="0"/>
              </a:rPr>
              <a:t>Power   </a:t>
            </a:r>
            <a:br>
              <a:rPr lang="en-US" sz="5400" b="1" i="1" dirty="0" smtClean="0">
                <a:solidFill>
                  <a:schemeClr val="bg1"/>
                </a:solidFill>
                <a:latin typeface="Agency FB" panose="020B0503020202020204" pitchFamily="34" charset="0"/>
              </a:rPr>
            </a:br>
            <a:r>
              <a:rPr lang="en-US" sz="5400" b="1" i="1" dirty="0" smtClean="0">
                <a:solidFill>
                  <a:schemeClr val="bg1"/>
                </a:solidFill>
                <a:latin typeface="Agency FB" panose="020B0503020202020204" pitchFamily="34" charset="0"/>
              </a:rPr>
              <a:t> 			Love </a:t>
            </a:r>
            <a:br>
              <a:rPr lang="en-US" sz="5400" b="1" i="1" dirty="0" smtClean="0">
                <a:solidFill>
                  <a:schemeClr val="bg1"/>
                </a:solidFill>
                <a:latin typeface="Agency FB" panose="020B0503020202020204" pitchFamily="34" charset="0"/>
              </a:rPr>
            </a:br>
            <a:r>
              <a:rPr lang="en-US" sz="5400" b="1" i="1" dirty="0" smtClean="0">
                <a:solidFill>
                  <a:schemeClr val="bg1"/>
                </a:solidFill>
                <a:latin typeface="Agency FB" panose="020B0503020202020204" pitchFamily="34" charset="0"/>
              </a:rPr>
              <a:t> 					Self Discipline</a:t>
            </a:r>
            <a:endParaRPr lang="en-US" sz="4800" dirty="0"/>
          </a:p>
        </p:txBody>
      </p:sp>
    </p:spTree>
    <p:extLst>
      <p:ext uri="{BB962C8B-B14F-4D97-AF65-F5344CB8AC3E}">
        <p14:creationId xmlns:p14="http://schemas.microsoft.com/office/powerpoint/2010/main" val="3445222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ormAutofit/>
          </a:bodyPr>
          <a:lstStyle/>
          <a:p>
            <a:r>
              <a:rPr lang="en-US" sz="4800" b="1" i="1" dirty="0" smtClean="0">
                <a:solidFill>
                  <a:schemeClr val="bg1"/>
                </a:solidFill>
                <a:latin typeface="Agency FB" panose="020B0503020202020204" pitchFamily="34" charset="0"/>
              </a:rPr>
              <a:t>Power </a:t>
            </a:r>
            <a:r>
              <a:rPr lang="en-US" b="1" i="1" dirty="0" smtClean="0">
                <a:solidFill>
                  <a:schemeClr val="bg1"/>
                </a:solidFill>
                <a:latin typeface="Agency FB" panose="020B0503020202020204" pitchFamily="34" charset="0"/>
              </a:rPr>
              <a:t> </a:t>
            </a:r>
            <a:r>
              <a:rPr lang="en-US" b="1" dirty="0" smtClean="0">
                <a:solidFill>
                  <a:schemeClr val="bg1"/>
                </a:solidFill>
                <a:latin typeface="Agency FB" panose="020B0503020202020204" pitchFamily="34" charset="0"/>
              </a:rPr>
              <a:t/>
            </a:r>
            <a:br>
              <a:rPr lang="en-US" b="1" dirty="0" smtClean="0">
                <a:solidFill>
                  <a:schemeClr val="bg1"/>
                </a:solidFill>
                <a:latin typeface="Agency FB" panose="020B0503020202020204" pitchFamily="34" charset="0"/>
              </a:rPr>
            </a:br>
            <a:r>
              <a:rPr lang="en-US" b="1" dirty="0" smtClean="0">
                <a:solidFill>
                  <a:schemeClr val="bg1"/>
                </a:solidFill>
                <a:latin typeface="Agency FB" panose="020B0503020202020204" pitchFamily="34" charset="0"/>
              </a:rPr>
              <a:t>Timothy </a:t>
            </a:r>
            <a:r>
              <a:rPr lang="en-US" b="1" dirty="0">
                <a:solidFill>
                  <a:schemeClr val="bg1"/>
                </a:solidFill>
                <a:latin typeface="Agency FB" panose="020B0503020202020204" pitchFamily="34" charset="0"/>
              </a:rPr>
              <a:t>would have to take on a more authoritative role and rely </a:t>
            </a:r>
            <a:r>
              <a:rPr lang="en-US" b="1" dirty="0" smtClean="0">
                <a:solidFill>
                  <a:schemeClr val="bg1"/>
                </a:solidFill>
                <a:latin typeface="Agency FB" panose="020B0503020202020204" pitchFamily="34" charset="0"/>
              </a:rPr>
              <a:t>on </a:t>
            </a:r>
            <a:r>
              <a:rPr lang="en-US" b="1" dirty="0">
                <a:solidFill>
                  <a:schemeClr val="bg1"/>
                </a:solidFill>
                <a:latin typeface="Agency FB" panose="020B0503020202020204" pitchFamily="34" charset="0"/>
              </a:rPr>
              <a:t>the power of God to sustain </a:t>
            </a:r>
            <a:r>
              <a:rPr lang="en-US" b="1" dirty="0" smtClean="0">
                <a:solidFill>
                  <a:schemeClr val="bg1"/>
                </a:solidFill>
                <a:latin typeface="Agency FB" panose="020B0503020202020204" pitchFamily="34" charset="0"/>
              </a:rPr>
              <a:t>him. </a:t>
            </a:r>
            <a:r>
              <a:rPr lang="en-US" dirty="0" smtClean="0">
                <a:solidFill>
                  <a:schemeClr val="bg1"/>
                </a:solidFill>
                <a:latin typeface="Agency FB" panose="020B0503020202020204" pitchFamily="34" charset="0"/>
              </a:rPr>
              <a:t/>
            </a:r>
            <a:br>
              <a:rPr lang="en-US" dirty="0" smtClean="0">
                <a:solidFill>
                  <a:schemeClr val="bg1"/>
                </a:solidFill>
                <a:latin typeface="Agency FB" panose="020B0503020202020204" pitchFamily="34" charset="0"/>
              </a:rPr>
            </a:br>
            <a:r>
              <a:rPr lang="en-US" sz="1400" dirty="0" smtClean="0">
                <a:solidFill>
                  <a:schemeClr val="bg1"/>
                </a:solidFill>
                <a:latin typeface="Agency FB" panose="020B0503020202020204" pitchFamily="34" charset="0"/>
              </a:rPr>
              <a:t/>
            </a:r>
            <a:br>
              <a:rPr lang="en-US" sz="1400" dirty="0" smtClean="0">
                <a:solidFill>
                  <a:schemeClr val="bg1"/>
                </a:solidFill>
                <a:latin typeface="Agency FB" panose="020B0503020202020204" pitchFamily="34" charset="0"/>
              </a:rPr>
            </a:br>
            <a:r>
              <a:rPr lang="en-US" sz="1400" dirty="0" smtClean="0">
                <a:solidFill>
                  <a:schemeClr val="bg1"/>
                </a:solidFill>
                <a:latin typeface="Agency FB" panose="020B0503020202020204" pitchFamily="34" charset="0"/>
              </a:rPr>
              <a:t/>
            </a:r>
            <a:br>
              <a:rPr lang="en-US" sz="1400" dirty="0" smtClean="0">
                <a:solidFill>
                  <a:schemeClr val="bg1"/>
                </a:solidFill>
                <a:latin typeface="Agency FB" panose="020B0503020202020204" pitchFamily="34" charset="0"/>
              </a:rPr>
            </a:br>
            <a:r>
              <a:rPr lang="en-US" sz="3600" b="1" i="1" dirty="0" smtClean="0">
                <a:solidFill>
                  <a:schemeClr val="bg1"/>
                </a:solidFill>
                <a:latin typeface="Agency FB" panose="020B0503020202020204" pitchFamily="34" charset="0"/>
              </a:rPr>
              <a:t>“</a:t>
            </a:r>
            <a:r>
              <a:rPr lang="en-US" sz="3600" b="1" i="1" dirty="0">
                <a:solidFill>
                  <a:schemeClr val="bg1"/>
                </a:solidFill>
                <a:latin typeface="Agency FB" panose="020B0503020202020204" pitchFamily="34" charset="0"/>
              </a:rPr>
              <a:t>Don’t let anyone look down on you because you are young, but set an example for the believers in speech, in life, in live, in faith and in purity.” </a:t>
            </a:r>
            <a:r>
              <a:rPr lang="en-US" sz="3600" b="1" i="1" dirty="0" smtClean="0">
                <a:solidFill>
                  <a:schemeClr val="bg1"/>
                </a:solidFill>
                <a:latin typeface="Agency FB" panose="020B0503020202020204" pitchFamily="34" charset="0"/>
              </a:rPr>
              <a:t/>
            </a:r>
            <a:br>
              <a:rPr lang="en-US" sz="3600" b="1" i="1" dirty="0" smtClean="0">
                <a:solidFill>
                  <a:schemeClr val="bg1"/>
                </a:solidFill>
                <a:latin typeface="Agency FB" panose="020B0503020202020204" pitchFamily="34" charset="0"/>
              </a:rPr>
            </a:br>
            <a:r>
              <a:rPr lang="en-US" sz="3600" b="1" i="1" dirty="0" smtClean="0">
                <a:solidFill>
                  <a:schemeClr val="bg1"/>
                </a:solidFill>
                <a:latin typeface="Agency FB" panose="020B0503020202020204" pitchFamily="34" charset="0"/>
              </a:rPr>
              <a:t>I Timothy 4:12</a:t>
            </a:r>
            <a:endParaRPr lang="en-US" sz="3600" dirty="0">
              <a:solidFill>
                <a:schemeClr val="bg1"/>
              </a:solidFill>
              <a:latin typeface="Agency FB" panose="020B0503020202020204" pitchFamily="34" charset="0"/>
            </a:endParaRPr>
          </a:p>
        </p:txBody>
      </p:sp>
    </p:spTree>
    <p:extLst>
      <p:ext uri="{BB962C8B-B14F-4D97-AF65-F5344CB8AC3E}">
        <p14:creationId xmlns:p14="http://schemas.microsoft.com/office/powerpoint/2010/main" val="1825245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6962"/>
          </a:xfrm>
        </p:spPr>
        <p:txBody>
          <a:bodyPr/>
          <a:lstStyle/>
          <a:p>
            <a:r>
              <a:rPr lang="en-US" sz="6600" b="1" i="1" dirty="0" smtClean="0">
                <a:solidFill>
                  <a:schemeClr val="bg1"/>
                </a:solidFill>
                <a:latin typeface="Agency FB" panose="020B0503020202020204" pitchFamily="34" charset="0"/>
              </a:rPr>
              <a:t>Love</a:t>
            </a:r>
            <a:r>
              <a:rPr lang="en-US" b="1" dirty="0" smtClean="0">
                <a:solidFill>
                  <a:schemeClr val="bg1"/>
                </a:solidFill>
                <a:latin typeface="Agency FB" panose="020B0503020202020204" pitchFamily="34" charset="0"/>
              </a:rPr>
              <a:t> </a:t>
            </a:r>
            <a:br>
              <a:rPr lang="en-US" b="1" dirty="0" smtClean="0">
                <a:solidFill>
                  <a:schemeClr val="bg1"/>
                </a:solidFill>
                <a:latin typeface="Agency FB" panose="020B0503020202020204" pitchFamily="34" charset="0"/>
              </a:rPr>
            </a:br>
            <a:r>
              <a:rPr lang="en-US" sz="2000" b="1" dirty="0" smtClean="0">
                <a:solidFill>
                  <a:schemeClr val="bg1"/>
                </a:solidFill>
                <a:latin typeface="Agency FB" panose="020B0503020202020204" pitchFamily="34" charset="0"/>
              </a:rPr>
              <a:t/>
            </a:r>
            <a:br>
              <a:rPr lang="en-US" sz="2000" b="1" dirty="0" smtClean="0">
                <a:solidFill>
                  <a:schemeClr val="bg1"/>
                </a:solidFill>
                <a:latin typeface="Agency FB" panose="020B0503020202020204" pitchFamily="34" charset="0"/>
              </a:rPr>
            </a:br>
            <a:r>
              <a:rPr lang="en-US" b="1" dirty="0" smtClean="0">
                <a:solidFill>
                  <a:schemeClr val="bg1"/>
                </a:solidFill>
                <a:latin typeface="Agency FB" panose="020B0503020202020204" pitchFamily="34" charset="0"/>
              </a:rPr>
              <a:t>God </a:t>
            </a:r>
            <a:r>
              <a:rPr lang="en-US" b="1" dirty="0">
                <a:solidFill>
                  <a:schemeClr val="bg1"/>
                </a:solidFill>
                <a:latin typeface="Agency FB" panose="020B0503020202020204" pitchFamily="34" charset="0"/>
              </a:rPr>
              <a:t>is indeed love. </a:t>
            </a:r>
            <a:r>
              <a:rPr lang="en-US" b="1" dirty="0" smtClean="0">
                <a:solidFill>
                  <a:schemeClr val="bg1"/>
                </a:solidFill>
                <a:latin typeface="Agency FB" panose="020B0503020202020204" pitchFamily="34" charset="0"/>
              </a:rPr>
              <a:t/>
            </a:r>
            <a:br>
              <a:rPr lang="en-US" b="1" dirty="0" smtClean="0">
                <a:solidFill>
                  <a:schemeClr val="bg1"/>
                </a:solidFill>
                <a:latin typeface="Agency FB" panose="020B0503020202020204" pitchFamily="34" charset="0"/>
              </a:rPr>
            </a:br>
            <a:r>
              <a:rPr lang="en-US" b="1" dirty="0" smtClean="0">
                <a:solidFill>
                  <a:schemeClr val="bg1"/>
                </a:solidFill>
                <a:latin typeface="Agency FB" panose="020B0503020202020204" pitchFamily="34" charset="0"/>
              </a:rPr>
              <a:t>He </a:t>
            </a:r>
            <a:r>
              <a:rPr lang="en-US" b="1" dirty="0">
                <a:solidFill>
                  <a:schemeClr val="bg1"/>
                </a:solidFill>
                <a:latin typeface="Agency FB" panose="020B0503020202020204" pitchFamily="34" charset="0"/>
              </a:rPr>
              <a:t>has given every believer His spirit of </a:t>
            </a:r>
            <a:r>
              <a:rPr lang="en-US" b="1" dirty="0" smtClean="0">
                <a:solidFill>
                  <a:schemeClr val="bg1"/>
                </a:solidFill>
                <a:latin typeface="Agency FB" panose="020B0503020202020204" pitchFamily="34" charset="0"/>
              </a:rPr>
              <a:t>love. </a:t>
            </a:r>
            <a:br>
              <a:rPr lang="en-US" b="1" dirty="0" smtClean="0">
                <a:solidFill>
                  <a:schemeClr val="bg1"/>
                </a:solidFill>
                <a:latin typeface="Agency FB" panose="020B0503020202020204" pitchFamily="34" charset="0"/>
              </a:rPr>
            </a:br>
            <a:r>
              <a:rPr lang="en-US" sz="3600" b="1" dirty="0" smtClean="0">
                <a:solidFill>
                  <a:schemeClr val="bg1"/>
                </a:solidFill>
                <a:latin typeface="Agency FB" panose="020B0503020202020204" pitchFamily="34" charset="0"/>
              </a:rPr>
              <a:t>I John 4:7-8</a:t>
            </a:r>
            <a:r>
              <a:rPr lang="en-US" sz="3600" dirty="0" smtClean="0">
                <a:solidFill>
                  <a:schemeClr val="bg1"/>
                </a:solidFill>
                <a:latin typeface="Agency FB" panose="020B0503020202020204" pitchFamily="34" charset="0"/>
              </a:rPr>
              <a:t> </a:t>
            </a:r>
            <a:endParaRPr lang="en-US" dirty="0">
              <a:solidFill>
                <a:schemeClr val="bg1"/>
              </a:solidFill>
              <a:latin typeface="Agency FB" panose="020B0503020202020204" pitchFamily="34" charset="0"/>
            </a:endParaRPr>
          </a:p>
        </p:txBody>
      </p:sp>
    </p:spTree>
    <p:extLst>
      <p:ext uri="{BB962C8B-B14F-4D97-AF65-F5344CB8AC3E}">
        <p14:creationId xmlns:p14="http://schemas.microsoft.com/office/powerpoint/2010/main" val="4193544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6962"/>
          </a:xfrm>
        </p:spPr>
        <p:txBody>
          <a:bodyPr/>
          <a:lstStyle/>
          <a:p>
            <a:r>
              <a:rPr lang="en-US" sz="6000" b="1" i="1" dirty="0" smtClean="0">
                <a:solidFill>
                  <a:schemeClr val="bg1"/>
                </a:solidFill>
                <a:latin typeface="Agency FB" panose="020B0503020202020204" pitchFamily="34" charset="0"/>
              </a:rPr>
              <a:t>Self-Discipline</a:t>
            </a:r>
            <a:r>
              <a:rPr lang="en-US" b="1" dirty="0" smtClean="0">
                <a:solidFill>
                  <a:schemeClr val="bg1"/>
                </a:solidFill>
                <a:latin typeface="Agency FB" panose="020B0503020202020204" pitchFamily="34" charset="0"/>
              </a:rPr>
              <a:t/>
            </a:r>
            <a:br>
              <a:rPr lang="en-US" b="1" dirty="0" smtClean="0">
                <a:solidFill>
                  <a:schemeClr val="bg1"/>
                </a:solidFill>
                <a:latin typeface="Agency FB" panose="020B0503020202020204" pitchFamily="34" charset="0"/>
              </a:rPr>
            </a:br>
            <a:r>
              <a:rPr lang="en-US" b="1" dirty="0" smtClean="0">
                <a:solidFill>
                  <a:schemeClr val="bg1"/>
                </a:solidFill>
                <a:latin typeface="Agency FB" panose="020B0503020202020204" pitchFamily="34" charset="0"/>
              </a:rPr>
              <a:t>-Intentional focus on using </a:t>
            </a:r>
            <a:r>
              <a:rPr lang="en-US" b="1" dirty="0">
                <a:solidFill>
                  <a:schemeClr val="bg1"/>
                </a:solidFill>
                <a:latin typeface="Agency FB" panose="020B0503020202020204" pitchFamily="34" charset="0"/>
              </a:rPr>
              <a:t>his gift of ministry, </a:t>
            </a:r>
            <a:r>
              <a:rPr lang="en-US" b="1" dirty="0" smtClean="0">
                <a:solidFill>
                  <a:schemeClr val="bg1"/>
                </a:solidFill>
                <a:latin typeface="Agency FB" panose="020B0503020202020204" pitchFamily="34" charset="0"/>
              </a:rPr>
              <a:t/>
            </a:r>
            <a:br>
              <a:rPr lang="en-US" b="1" dirty="0" smtClean="0">
                <a:solidFill>
                  <a:schemeClr val="bg1"/>
                </a:solidFill>
                <a:latin typeface="Agency FB" panose="020B0503020202020204" pitchFamily="34" charset="0"/>
              </a:rPr>
            </a:br>
            <a:r>
              <a:rPr lang="en-US" b="1" dirty="0" smtClean="0">
                <a:solidFill>
                  <a:schemeClr val="bg1"/>
                </a:solidFill>
                <a:latin typeface="Agency FB" panose="020B0503020202020204" pitchFamily="34" charset="0"/>
              </a:rPr>
              <a:t>-do the spiritual work to keep </a:t>
            </a:r>
            <a:r>
              <a:rPr lang="en-US" b="1" dirty="0">
                <a:solidFill>
                  <a:schemeClr val="bg1"/>
                </a:solidFill>
                <a:latin typeface="Agency FB" panose="020B0503020202020204" pitchFamily="34" charset="0"/>
              </a:rPr>
              <a:t>the fire burning inside of him.</a:t>
            </a:r>
            <a:r>
              <a:rPr lang="en-US" dirty="0">
                <a:solidFill>
                  <a:schemeClr val="bg1"/>
                </a:solidFill>
                <a:latin typeface="Agency FB" panose="020B0503020202020204" pitchFamily="34" charset="0"/>
              </a:rPr>
              <a:t> </a:t>
            </a:r>
          </a:p>
        </p:txBody>
      </p:sp>
    </p:spTree>
    <p:extLst>
      <p:ext uri="{BB962C8B-B14F-4D97-AF65-F5344CB8AC3E}">
        <p14:creationId xmlns:p14="http://schemas.microsoft.com/office/powerpoint/2010/main" val="770508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6962"/>
          </a:xfrm>
        </p:spPr>
        <p:txBody>
          <a:bodyPr>
            <a:normAutofit/>
          </a:bodyPr>
          <a:lstStyle/>
          <a:p>
            <a:r>
              <a:rPr lang="en-US" sz="7200" b="1" i="1" dirty="0" smtClean="0">
                <a:solidFill>
                  <a:schemeClr val="bg1"/>
                </a:solidFill>
                <a:latin typeface="Agency FB" panose="020B0503020202020204" pitchFamily="34" charset="0"/>
              </a:rPr>
              <a:t>Fan the Flame</a:t>
            </a:r>
            <a:r>
              <a:rPr lang="en-US" b="1" i="1" dirty="0" smtClean="0">
                <a:solidFill>
                  <a:schemeClr val="bg1"/>
                </a:solidFill>
                <a:latin typeface="Agency FB" panose="020B0503020202020204" pitchFamily="34" charset="0"/>
              </a:rPr>
              <a:t/>
            </a:r>
            <a:br>
              <a:rPr lang="en-US" b="1" i="1" dirty="0" smtClean="0">
                <a:solidFill>
                  <a:schemeClr val="bg1"/>
                </a:solidFill>
                <a:latin typeface="Agency FB" panose="020B0503020202020204" pitchFamily="34" charset="0"/>
              </a:rPr>
            </a:br>
            <a:r>
              <a:rPr lang="en-US" sz="2000" b="1" i="1" dirty="0" smtClean="0">
                <a:solidFill>
                  <a:schemeClr val="bg1"/>
                </a:solidFill>
                <a:latin typeface="Agency FB" panose="020B0503020202020204" pitchFamily="34" charset="0"/>
              </a:rPr>
              <a:t/>
            </a:r>
            <a:br>
              <a:rPr lang="en-US" sz="2000" b="1" i="1" dirty="0" smtClean="0">
                <a:solidFill>
                  <a:schemeClr val="bg1"/>
                </a:solidFill>
                <a:latin typeface="Agency FB" panose="020B0503020202020204" pitchFamily="34" charset="0"/>
              </a:rPr>
            </a:br>
            <a:r>
              <a:rPr lang="en-US" b="1" i="1" dirty="0" smtClean="0">
                <a:solidFill>
                  <a:schemeClr val="bg1"/>
                </a:solidFill>
                <a:latin typeface="Agency FB" panose="020B0503020202020204" pitchFamily="34" charset="0"/>
              </a:rPr>
              <a:t>“I </a:t>
            </a:r>
            <a:r>
              <a:rPr lang="en-US" b="1" i="1" dirty="0">
                <a:solidFill>
                  <a:schemeClr val="bg1"/>
                </a:solidFill>
                <a:latin typeface="Agency FB" panose="020B0503020202020204" pitchFamily="34" charset="0"/>
              </a:rPr>
              <a:t>know whom I have believed, and am convinced that he is able to guard what I have entrusted to him for that day</a:t>
            </a:r>
            <a:r>
              <a:rPr lang="en-US" b="1" i="1" dirty="0" smtClean="0">
                <a:solidFill>
                  <a:schemeClr val="bg1"/>
                </a:solidFill>
                <a:latin typeface="Agency FB" panose="020B0503020202020204" pitchFamily="34" charset="0"/>
              </a:rPr>
              <a:t>.”</a:t>
            </a:r>
            <a:br>
              <a:rPr lang="en-US" b="1" i="1" dirty="0" smtClean="0">
                <a:solidFill>
                  <a:schemeClr val="bg1"/>
                </a:solidFill>
                <a:latin typeface="Agency FB" panose="020B0503020202020204" pitchFamily="34" charset="0"/>
              </a:rPr>
            </a:br>
            <a:r>
              <a:rPr lang="en-US" b="1" i="1" dirty="0" smtClean="0">
                <a:solidFill>
                  <a:schemeClr val="bg1"/>
                </a:solidFill>
                <a:latin typeface="Agency FB" panose="020B0503020202020204" pitchFamily="34" charset="0"/>
              </a:rPr>
              <a:t>II Timothy 1:12</a:t>
            </a:r>
            <a:endParaRPr lang="en-US" dirty="0">
              <a:solidFill>
                <a:schemeClr val="bg1"/>
              </a:solidFill>
              <a:latin typeface="Agency FB" panose="020B0503020202020204" pitchFamily="34" charset="0"/>
            </a:endParaRPr>
          </a:p>
        </p:txBody>
      </p:sp>
    </p:spTree>
    <p:extLst>
      <p:ext uri="{BB962C8B-B14F-4D97-AF65-F5344CB8AC3E}">
        <p14:creationId xmlns:p14="http://schemas.microsoft.com/office/powerpoint/2010/main" val="2781970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87962"/>
          </a:xfrm>
        </p:spPr>
        <p:txBody>
          <a:bodyPr>
            <a:normAutofit/>
          </a:bodyPr>
          <a:lstStyle/>
          <a:p>
            <a:r>
              <a:rPr lang="en-US" sz="5400" b="1" i="1" dirty="0">
                <a:solidFill>
                  <a:schemeClr val="bg1"/>
                </a:solidFill>
                <a:latin typeface="Agency FB" panose="020B0503020202020204" pitchFamily="34" charset="0"/>
              </a:rPr>
              <a:t>“I have fought the good fight, I have finished the race, I have kept the faith.” </a:t>
            </a:r>
            <a:r>
              <a:rPr lang="en-US" sz="5400" b="1" i="1" dirty="0" smtClean="0">
                <a:solidFill>
                  <a:schemeClr val="bg1"/>
                </a:solidFill>
                <a:latin typeface="Agency FB" panose="020B0503020202020204" pitchFamily="34" charset="0"/>
              </a:rPr>
              <a:t/>
            </a:r>
            <a:br>
              <a:rPr lang="en-US" sz="5400" b="1" i="1" dirty="0" smtClean="0">
                <a:solidFill>
                  <a:schemeClr val="bg1"/>
                </a:solidFill>
                <a:latin typeface="Agency FB" panose="020B0503020202020204" pitchFamily="34" charset="0"/>
              </a:rPr>
            </a:br>
            <a:r>
              <a:rPr lang="en-US" b="1" i="1" dirty="0" smtClean="0">
                <a:solidFill>
                  <a:schemeClr val="bg1"/>
                </a:solidFill>
                <a:latin typeface="Agency FB" panose="020B0503020202020204" pitchFamily="34" charset="0"/>
              </a:rPr>
              <a:t>II </a:t>
            </a:r>
            <a:r>
              <a:rPr lang="en-US" b="1" i="1" dirty="0">
                <a:solidFill>
                  <a:schemeClr val="bg1"/>
                </a:solidFill>
                <a:latin typeface="Agency FB" panose="020B0503020202020204" pitchFamily="34" charset="0"/>
              </a:rPr>
              <a:t>Timothy 4:7</a:t>
            </a:r>
            <a:r>
              <a:rPr lang="en-US" dirty="0">
                <a:solidFill>
                  <a:schemeClr val="bg1"/>
                </a:solidFill>
                <a:latin typeface="Agency FB" panose="020B0503020202020204" pitchFamily="34" charset="0"/>
              </a:rPr>
              <a:t> </a:t>
            </a:r>
          </a:p>
        </p:txBody>
      </p:sp>
    </p:spTree>
    <p:extLst>
      <p:ext uri="{BB962C8B-B14F-4D97-AF65-F5344CB8AC3E}">
        <p14:creationId xmlns:p14="http://schemas.microsoft.com/office/powerpoint/2010/main" val="222617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Autofit/>
          </a:bodyPr>
          <a:lstStyle/>
          <a:p>
            <a:r>
              <a:rPr lang="en-US" sz="3200" b="1" dirty="0">
                <a:solidFill>
                  <a:schemeClr val="bg1"/>
                </a:solidFill>
                <a:latin typeface="Agency FB" panose="020B0503020202020204" pitchFamily="34" charset="0"/>
              </a:rPr>
              <a:t>1 Paul, an apostle of Christ Jesus by the will of God, in keeping with the promise of life that is in Christ Jesus,</a:t>
            </a:r>
            <a:br>
              <a:rPr lang="en-US" sz="3200" b="1" dirty="0">
                <a:solidFill>
                  <a:schemeClr val="bg1"/>
                </a:solidFill>
                <a:latin typeface="Agency FB" panose="020B0503020202020204" pitchFamily="34" charset="0"/>
              </a:rPr>
            </a:br>
            <a:r>
              <a:rPr lang="en-US" sz="3200" b="1" baseline="30000" dirty="0">
                <a:solidFill>
                  <a:schemeClr val="bg1"/>
                </a:solidFill>
                <a:latin typeface="Agency FB" panose="020B0503020202020204" pitchFamily="34" charset="0"/>
              </a:rPr>
              <a:t>2 </a:t>
            </a:r>
            <a:r>
              <a:rPr lang="en-US" sz="3200" b="1" dirty="0">
                <a:solidFill>
                  <a:schemeClr val="bg1"/>
                </a:solidFill>
                <a:latin typeface="Agency FB" panose="020B0503020202020204" pitchFamily="34" charset="0"/>
              </a:rPr>
              <a:t>To Timothy, my dear son: Grace, mercy and peace from God the Father and Christ Jesus our Lord.</a:t>
            </a:r>
            <a:br>
              <a:rPr lang="en-US" sz="3200" b="1" dirty="0">
                <a:solidFill>
                  <a:schemeClr val="bg1"/>
                </a:solidFill>
                <a:latin typeface="Agency FB" panose="020B0503020202020204" pitchFamily="34" charset="0"/>
              </a:rPr>
            </a:br>
            <a:r>
              <a:rPr lang="en-US" sz="3200" b="1" baseline="30000" dirty="0">
                <a:solidFill>
                  <a:schemeClr val="bg1"/>
                </a:solidFill>
                <a:latin typeface="Agency FB" panose="020B0503020202020204" pitchFamily="34" charset="0"/>
              </a:rPr>
              <a:t>3 </a:t>
            </a:r>
            <a:r>
              <a:rPr lang="en-US" sz="3200" b="1" dirty="0">
                <a:solidFill>
                  <a:schemeClr val="bg1"/>
                </a:solidFill>
                <a:latin typeface="Agency FB" panose="020B0503020202020204" pitchFamily="34" charset="0"/>
              </a:rPr>
              <a:t>I thank God, whom I serve, as my ancestors did, with a clear conscience, as night and day I constantly remember you in my prayers. </a:t>
            </a:r>
            <a:r>
              <a:rPr lang="en-US" sz="3200" b="1" baseline="30000" dirty="0">
                <a:solidFill>
                  <a:schemeClr val="bg1"/>
                </a:solidFill>
                <a:latin typeface="Agency FB" panose="020B0503020202020204" pitchFamily="34" charset="0"/>
              </a:rPr>
              <a:t>4 </a:t>
            </a:r>
            <a:r>
              <a:rPr lang="en-US" sz="3200" b="1" dirty="0">
                <a:solidFill>
                  <a:schemeClr val="bg1"/>
                </a:solidFill>
                <a:latin typeface="Agency FB" panose="020B0503020202020204" pitchFamily="34" charset="0"/>
              </a:rPr>
              <a:t>Recalling your tears, I long to see you, so that I may be filled with joy. </a:t>
            </a:r>
            <a:r>
              <a:rPr lang="en-US" sz="3200" b="1" baseline="30000" dirty="0">
                <a:solidFill>
                  <a:schemeClr val="bg1"/>
                </a:solidFill>
                <a:latin typeface="Agency FB" panose="020B0503020202020204" pitchFamily="34" charset="0"/>
              </a:rPr>
              <a:t>5 </a:t>
            </a:r>
            <a:r>
              <a:rPr lang="en-US" sz="3200" b="1" dirty="0">
                <a:solidFill>
                  <a:schemeClr val="bg1"/>
                </a:solidFill>
                <a:latin typeface="Agency FB" panose="020B0503020202020204" pitchFamily="34" charset="0"/>
              </a:rPr>
              <a:t>I am reminded of your sincere faith, which first lived in your grandmother Lois and in your mother Eunice and, I am persuaded, now lives in you also.</a:t>
            </a:r>
            <a:r>
              <a:rPr lang="en-US" sz="3200" b="1" dirty="0">
                <a:latin typeface="Agency FB" panose="020B0503020202020204" pitchFamily="34" charset="0"/>
              </a:rPr>
              <a:t/>
            </a:r>
            <a:br>
              <a:rPr lang="en-US" sz="3200" b="1" dirty="0">
                <a:latin typeface="Agency FB" panose="020B0503020202020204" pitchFamily="34" charset="0"/>
              </a:rPr>
            </a:br>
            <a:endParaRPr lang="en-US" sz="3200" b="1" dirty="0">
              <a:latin typeface="Agency FB" panose="020B0503020202020204" pitchFamily="34" charset="0"/>
            </a:endParaRPr>
          </a:p>
        </p:txBody>
      </p:sp>
    </p:spTree>
    <p:extLst>
      <p:ext uri="{BB962C8B-B14F-4D97-AF65-F5344CB8AC3E}">
        <p14:creationId xmlns:p14="http://schemas.microsoft.com/office/powerpoint/2010/main" val="3404820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Autofit/>
          </a:bodyPr>
          <a:lstStyle/>
          <a:p>
            <a:r>
              <a:rPr lang="en-US" sz="3000" b="1" baseline="30000" dirty="0">
                <a:solidFill>
                  <a:schemeClr val="bg1"/>
                </a:solidFill>
                <a:latin typeface="Agency FB" panose="020B0503020202020204" pitchFamily="34" charset="0"/>
              </a:rPr>
              <a:t>6 </a:t>
            </a:r>
            <a:r>
              <a:rPr lang="en-US" sz="3000" b="1" dirty="0">
                <a:solidFill>
                  <a:schemeClr val="bg1"/>
                </a:solidFill>
                <a:latin typeface="Agency FB" panose="020B0503020202020204" pitchFamily="34" charset="0"/>
              </a:rPr>
              <a:t>For this reason I remind you to fan into flame the gift of God, which is in you through the laying on of my hands. </a:t>
            </a:r>
            <a:r>
              <a:rPr lang="en-US" sz="3000" b="1" baseline="30000" dirty="0">
                <a:solidFill>
                  <a:schemeClr val="bg1"/>
                </a:solidFill>
                <a:latin typeface="Agency FB" panose="020B0503020202020204" pitchFamily="34" charset="0"/>
              </a:rPr>
              <a:t>7 </a:t>
            </a:r>
            <a:r>
              <a:rPr lang="en-US" sz="3000" b="1" dirty="0">
                <a:solidFill>
                  <a:schemeClr val="bg1"/>
                </a:solidFill>
                <a:latin typeface="Agency FB" panose="020B0503020202020204" pitchFamily="34" charset="0"/>
              </a:rPr>
              <a:t>For the Spirit God gave us does not make us timid, but gives us power, love and self-discipline. </a:t>
            </a:r>
            <a:r>
              <a:rPr lang="en-US" sz="3000" b="1" baseline="30000" dirty="0">
                <a:solidFill>
                  <a:schemeClr val="bg1"/>
                </a:solidFill>
                <a:latin typeface="Agency FB" panose="020B0503020202020204" pitchFamily="34" charset="0"/>
              </a:rPr>
              <a:t>8 </a:t>
            </a:r>
            <a:r>
              <a:rPr lang="en-US" sz="3000" b="1" dirty="0">
                <a:solidFill>
                  <a:schemeClr val="bg1"/>
                </a:solidFill>
                <a:latin typeface="Agency FB" panose="020B0503020202020204" pitchFamily="34" charset="0"/>
              </a:rPr>
              <a:t>So do not be ashamed of the testimony about our Lord or of me his prisoner. Rather, join with me in suffering for the gospel, by the power of God. </a:t>
            </a:r>
            <a:r>
              <a:rPr lang="en-US" sz="3000" b="1" baseline="30000" dirty="0">
                <a:solidFill>
                  <a:schemeClr val="bg1"/>
                </a:solidFill>
                <a:latin typeface="Agency FB" panose="020B0503020202020204" pitchFamily="34" charset="0"/>
              </a:rPr>
              <a:t>9 </a:t>
            </a:r>
            <a:r>
              <a:rPr lang="en-US" sz="3000" b="1" dirty="0">
                <a:solidFill>
                  <a:schemeClr val="bg1"/>
                </a:solidFill>
                <a:latin typeface="Agency FB" panose="020B0503020202020204" pitchFamily="34" charset="0"/>
              </a:rPr>
              <a:t>He has saved us and called us to a holy life—not because of anything we have done but because of his own purpose and grace. This grace was given us in Christ Jesus before the beginning of time, </a:t>
            </a:r>
            <a:r>
              <a:rPr lang="en-US" sz="3000" b="1" baseline="30000" dirty="0">
                <a:solidFill>
                  <a:schemeClr val="bg1"/>
                </a:solidFill>
                <a:latin typeface="Agency FB" panose="020B0503020202020204" pitchFamily="34" charset="0"/>
              </a:rPr>
              <a:t>10 </a:t>
            </a:r>
            <a:r>
              <a:rPr lang="en-US" sz="3000" b="1" dirty="0">
                <a:solidFill>
                  <a:schemeClr val="bg1"/>
                </a:solidFill>
                <a:latin typeface="Agency FB" panose="020B0503020202020204" pitchFamily="34" charset="0"/>
              </a:rPr>
              <a:t>but it has now been revealed through the appearing of our Savior, Christ Jesus, who has destroyed death and has brought life and immortality to light through the gospel</a:t>
            </a:r>
          </a:p>
        </p:txBody>
      </p:sp>
    </p:spTree>
    <p:extLst>
      <p:ext uri="{BB962C8B-B14F-4D97-AF65-F5344CB8AC3E}">
        <p14:creationId xmlns:p14="http://schemas.microsoft.com/office/powerpoint/2010/main" val="690335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a:bodyPr>
          <a:lstStyle/>
          <a:p>
            <a:r>
              <a:rPr lang="en-US" sz="3200" b="1" baseline="30000" dirty="0">
                <a:solidFill>
                  <a:schemeClr val="bg1"/>
                </a:solidFill>
                <a:latin typeface="Agency FB" panose="020B0503020202020204" pitchFamily="34" charset="0"/>
              </a:rPr>
              <a:t>11 </a:t>
            </a:r>
            <a:r>
              <a:rPr lang="en-US" sz="3200" b="1" dirty="0">
                <a:solidFill>
                  <a:schemeClr val="bg1"/>
                </a:solidFill>
                <a:latin typeface="Agency FB" panose="020B0503020202020204" pitchFamily="34" charset="0"/>
              </a:rPr>
              <a:t>And of this gospel I was appointed a herald and an apostle and a teacher. </a:t>
            </a:r>
            <a:r>
              <a:rPr lang="en-US" sz="3200" b="1" baseline="30000" dirty="0">
                <a:solidFill>
                  <a:schemeClr val="bg1"/>
                </a:solidFill>
                <a:latin typeface="Agency FB" panose="020B0503020202020204" pitchFamily="34" charset="0"/>
              </a:rPr>
              <a:t>12 </a:t>
            </a:r>
            <a:r>
              <a:rPr lang="en-US" sz="3200" b="1" dirty="0">
                <a:solidFill>
                  <a:schemeClr val="bg1"/>
                </a:solidFill>
                <a:latin typeface="Agency FB" panose="020B0503020202020204" pitchFamily="34" charset="0"/>
              </a:rPr>
              <a:t>That is why I am suffering as I am. Yet this is no cause for shame, because I know whom I have believed, and am convinced that he is able to guard what I have entrusted to him until that day.</a:t>
            </a:r>
            <a:br>
              <a:rPr lang="en-US" sz="3200" b="1" dirty="0">
                <a:solidFill>
                  <a:schemeClr val="bg1"/>
                </a:solidFill>
                <a:latin typeface="Agency FB" panose="020B0503020202020204" pitchFamily="34" charset="0"/>
              </a:rPr>
            </a:br>
            <a:r>
              <a:rPr lang="en-US" sz="3200" b="1" baseline="30000" dirty="0">
                <a:solidFill>
                  <a:schemeClr val="bg1"/>
                </a:solidFill>
                <a:latin typeface="Agency FB" panose="020B0503020202020204" pitchFamily="34" charset="0"/>
              </a:rPr>
              <a:t>13 </a:t>
            </a:r>
            <a:r>
              <a:rPr lang="en-US" sz="3200" b="1" dirty="0">
                <a:solidFill>
                  <a:schemeClr val="bg1"/>
                </a:solidFill>
                <a:latin typeface="Agency FB" panose="020B0503020202020204" pitchFamily="34" charset="0"/>
              </a:rPr>
              <a:t>What you heard from me, keep as the pattern of sound teaching, with faith and love in Christ Jesus. </a:t>
            </a:r>
            <a:r>
              <a:rPr lang="en-US" sz="3200" b="1" baseline="30000" dirty="0">
                <a:solidFill>
                  <a:schemeClr val="bg1"/>
                </a:solidFill>
                <a:latin typeface="Agency FB" panose="020B0503020202020204" pitchFamily="34" charset="0"/>
              </a:rPr>
              <a:t>14 </a:t>
            </a:r>
            <a:r>
              <a:rPr lang="en-US" sz="3200" b="1" dirty="0">
                <a:solidFill>
                  <a:schemeClr val="bg1"/>
                </a:solidFill>
                <a:latin typeface="Agency FB" panose="020B0503020202020204" pitchFamily="34" charset="0"/>
              </a:rPr>
              <a:t>Guard the good deposit that was entrusted to you—guard it with the help of the Holy Spirit who lives in us.</a:t>
            </a:r>
            <a:r>
              <a:rPr lang="en-US" sz="3600" dirty="0"/>
              <a:t/>
            </a:r>
            <a:br>
              <a:rPr lang="en-US" sz="3600" dirty="0"/>
            </a:br>
            <a:endParaRPr lang="en-US" sz="3600" dirty="0"/>
          </a:p>
        </p:txBody>
      </p:sp>
    </p:spTree>
    <p:extLst>
      <p:ext uri="{BB962C8B-B14F-4D97-AF65-F5344CB8AC3E}">
        <p14:creationId xmlns:p14="http://schemas.microsoft.com/office/powerpoint/2010/main" val="3661131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35562"/>
          </a:xfrm>
        </p:spPr>
        <p:txBody>
          <a:bodyPr>
            <a:normAutofit/>
          </a:bodyPr>
          <a:lstStyle/>
          <a:p>
            <a:r>
              <a:rPr lang="en-US" sz="5400" b="1" i="1" dirty="0">
                <a:solidFill>
                  <a:schemeClr val="bg1"/>
                </a:solidFill>
                <a:latin typeface="Agency FB" panose="020B0503020202020204" pitchFamily="34" charset="0"/>
              </a:rPr>
              <a:t>“fan into flame” </a:t>
            </a:r>
            <a:r>
              <a:rPr lang="en-US" sz="5400" b="1" dirty="0">
                <a:solidFill>
                  <a:schemeClr val="bg1"/>
                </a:solidFill>
                <a:latin typeface="Agency FB" panose="020B0503020202020204" pitchFamily="34" charset="0"/>
              </a:rPr>
              <a:t>that Paul uses here can also mean to “stir up” or “rekindle”</a:t>
            </a:r>
            <a:endParaRPr lang="en-US" sz="5400" dirty="0">
              <a:solidFill>
                <a:schemeClr val="bg1"/>
              </a:solidFill>
              <a:latin typeface="Agency FB" panose="020B0503020202020204" pitchFamily="34" charset="0"/>
            </a:endParaRPr>
          </a:p>
        </p:txBody>
      </p:sp>
    </p:spTree>
    <p:extLst>
      <p:ext uri="{BB962C8B-B14F-4D97-AF65-F5344CB8AC3E}">
        <p14:creationId xmlns:p14="http://schemas.microsoft.com/office/powerpoint/2010/main" val="2373370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92762"/>
          </a:xfrm>
        </p:spPr>
        <p:txBody>
          <a:bodyPr>
            <a:normAutofit/>
          </a:bodyPr>
          <a:lstStyle/>
          <a:p>
            <a:r>
              <a:rPr lang="en-US" sz="6000" b="1" i="1" dirty="0">
                <a:solidFill>
                  <a:schemeClr val="bg1"/>
                </a:solidFill>
                <a:latin typeface="Agency FB" panose="020B0503020202020204" pitchFamily="34" charset="0"/>
              </a:rPr>
              <a:t>Fan the Flame </a:t>
            </a:r>
            <a:r>
              <a:rPr lang="en-US" sz="5400" b="1" dirty="0" smtClean="0">
                <a:solidFill>
                  <a:schemeClr val="bg1"/>
                </a:solidFill>
                <a:latin typeface="Agency FB" panose="020B0503020202020204" pitchFamily="34" charset="0"/>
              </a:rPr>
              <a:t/>
            </a:r>
            <a:br>
              <a:rPr lang="en-US" sz="5400" b="1" dirty="0" smtClean="0">
                <a:solidFill>
                  <a:schemeClr val="bg1"/>
                </a:solidFill>
                <a:latin typeface="Agency FB" panose="020B0503020202020204" pitchFamily="34" charset="0"/>
              </a:rPr>
            </a:br>
            <a:r>
              <a:rPr lang="en-US" sz="5400" b="1" dirty="0" smtClean="0">
                <a:solidFill>
                  <a:schemeClr val="bg1"/>
                </a:solidFill>
                <a:latin typeface="Agency FB" panose="020B0503020202020204" pitchFamily="34" charset="0"/>
              </a:rPr>
              <a:t> </a:t>
            </a:r>
            <a:r>
              <a:rPr lang="en-US" sz="5400" b="1" dirty="0">
                <a:solidFill>
                  <a:schemeClr val="bg1"/>
                </a:solidFill>
                <a:latin typeface="Agency FB" panose="020B0503020202020204" pitchFamily="34" charset="0"/>
              </a:rPr>
              <a:t>Draw on Your Spiritual Heritage</a:t>
            </a:r>
            <a:r>
              <a:rPr lang="en-US" b="1" dirty="0"/>
              <a:t/>
            </a:r>
            <a:br>
              <a:rPr lang="en-US" b="1" dirty="0"/>
            </a:br>
            <a:r>
              <a:rPr lang="en-US" sz="3600" b="1" i="1" dirty="0" smtClean="0">
                <a:solidFill>
                  <a:schemeClr val="bg1"/>
                </a:solidFill>
                <a:latin typeface="Agency FB" panose="020B0503020202020204" pitchFamily="34" charset="0"/>
              </a:rPr>
              <a:t>“</a:t>
            </a:r>
            <a:br>
              <a:rPr lang="en-US" sz="3600" b="1" i="1" dirty="0" smtClean="0">
                <a:solidFill>
                  <a:schemeClr val="bg1"/>
                </a:solidFill>
                <a:latin typeface="Agency FB" panose="020B0503020202020204" pitchFamily="34" charset="0"/>
              </a:rPr>
            </a:br>
            <a:r>
              <a:rPr lang="en-US" sz="3600" b="1" i="1" dirty="0" smtClean="0">
                <a:solidFill>
                  <a:schemeClr val="bg1"/>
                </a:solidFill>
                <a:latin typeface="Agency FB" panose="020B0503020202020204" pitchFamily="34" charset="0"/>
              </a:rPr>
              <a:t>I </a:t>
            </a:r>
            <a:r>
              <a:rPr lang="en-US" sz="3600" b="1" i="1" dirty="0">
                <a:solidFill>
                  <a:schemeClr val="bg1"/>
                </a:solidFill>
                <a:latin typeface="Agency FB" panose="020B0503020202020204" pitchFamily="34" charset="0"/>
              </a:rPr>
              <a:t>am reminded of your sincere faith, which first lived in your grandmother Lois and in your mother Eunice and I am persuaded, now lives in you also.” II Timothy 1:5</a:t>
            </a:r>
            <a:r>
              <a:rPr lang="en-US" sz="3600" i="1" dirty="0">
                <a:solidFill>
                  <a:schemeClr val="bg1"/>
                </a:solidFill>
                <a:latin typeface="Agency FB" panose="020B0503020202020204" pitchFamily="34" charset="0"/>
              </a:rPr>
              <a:t> </a:t>
            </a:r>
            <a:r>
              <a:rPr lang="en-US" dirty="0"/>
              <a:t/>
            </a:r>
            <a:br>
              <a:rPr lang="en-US" dirty="0"/>
            </a:br>
            <a:endParaRPr lang="en-US" dirty="0"/>
          </a:p>
        </p:txBody>
      </p:sp>
    </p:spTree>
    <p:extLst>
      <p:ext uri="{BB962C8B-B14F-4D97-AF65-F5344CB8AC3E}">
        <p14:creationId xmlns:p14="http://schemas.microsoft.com/office/powerpoint/2010/main" val="519140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324600"/>
          </a:xfrm>
        </p:spPr>
        <p:txBody>
          <a:bodyPr>
            <a:normAutofit/>
          </a:bodyPr>
          <a:lstStyle/>
          <a:p>
            <a:r>
              <a:rPr lang="en-US" sz="6000" b="1" i="1" dirty="0">
                <a:solidFill>
                  <a:schemeClr val="bg1"/>
                </a:solidFill>
                <a:latin typeface="Agency FB" panose="020B0503020202020204" pitchFamily="34" charset="0"/>
              </a:rPr>
              <a:t>Fan the Flame </a:t>
            </a:r>
            <a:r>
              <a:rPr lang="en-US" sz="5400" b="1" i="1" dirty="0" smtClean="0">
                <a:solidFill>
                  <a:schemeClr val="bg1"/>
                </a:solidFill>
                <a:latin typeface="Agency FB" panose="020B0503020202020204" pitchFamily="34" charset="0"/>
              </a:rPr>
              <a:t/>
            </a:r>
            <a:br>
              <a:rPr lang="en-US" sz="5400" b="1" i="1" dirty="0" smtClean="0">
                <a:solidFill>
                  <a:schemeClr val="bg1"/>
                </a:solidFill>
                <a:latin typeface="Agency FB" panose="020B0503020202020204" pitchFamily="34" charset="0"/>
              </a:rPr>
            </a:br>
            <a:r>
              <a:rPr lang="en-US" sz="5400" b="1" dirty="0" smtClean="0">
                <a:solidFill>
                  <a:schemeClr val="bg1"/>
                </a:solidFill>
                <a:latin typeface="Agency FB" panose="020B0503020202020204" pitchFamily="34" charset="0"/>
              </a:rPr>
              <a:t> </a:t>
            </a:r>
            <a:r>
              <a:rPr lang="en-US" sz="5400" b="1" dirty="0">
                <a:solidFill>
                  <a:schemeClr val="bg1"/>
                </a:solidFill>
                <a:latin typeface="Agency FB" panose="020B0503020202020204" pitchFamily="34" charset="0"/>
              </a:rPr>
              <a:t>Develop </a:t>
            </a:r>
            <a:r>
              <a:rPr lang="en-US" sz="5400" b="1" dirty="0" smtClean="0">
                <a:solidFill>
                  <a:schemeClr val="bg1"/>
                </a:solidFill>
                <a:latin typeface="Agency FB" panose="020B0503020202020204" pitchFamily="34" charset="0"/>
              </a:rPr>
              <a:t>your </a:t>
            </a:r>
            <a:r>
              <a:rPr lang="en-US" sz="5400" b="1" dirty="0">
                <a:solidFill>
                  <a:schemeClr val="bg1"/>
                </a:solidFill>
                <a:latin typeface="Agency FB" panose="020B0503020202020204" pitchFamily="34" charset="0"/>
              </a:rPr>
              <a:t>God given Gifts.</a:t>
            </a:r>
            <a:r>
              <a:rPr lang="en-US" sz="5400" dirty="0">
                <a:solidFill>
                  <a:schemeClr val="bg1"/>
                </a:solidFill>
                <a:latin typeface="Agency FB" panose="020B0503020202020204" pitchFamily="34" charset="0"/>
              </a:rPr>
              <a:t> </a:t>
            </a:r>
            <a:r>
              <a:rPr lang="en-US" sz="5400" dirty="0" smtClean="0">
                <a:solidFill>
                  <a:schemeClr val="bg1"/>
                </a:solidFill>
                <a:latin typeface="Agency FB" panose="020B0503020202020204" pitchFamily="34" charset="0"/>
              </a:rPr>
              <a:t/>
            </a:r>
            <a:br>
              <a:rPr lang="en-US" sz="5400" dirty="0" smtClean="0">
                <a:solidFill>
                  <a:schemeClr val="bg1"/>
                </a:solidFill>
                <a:latin typeface="Agency FB" panose="020B0503020202020204" pitchFamily="34" charset="0"/>
              </a:rPr>
            </a:br>
            <a:r>
              <a:rPr lang="en-US" sz="1400" dirty="0" smtClean="0">
                <a:solidFill>
                  <a:schemeClr val="bg1"/>
                </a:solidFill>
                <a:latin typeface="Agency FB" panose="020B0503020202020204" pitchFamily="34" charset="0"/>
              </a:rPr>
              <a:t/>
            </a:r>
            <a:br>
              <a:rPr lang="en-US" sz="1400" dirty="0" smtClean="0">
                <a:solidFill>
                  <a:schemeClr val="bg1"/>
                </a:solidFill>
                <a:latin typeface="Agency FB" panose="020B0503020202020204" pitchFamily="34" charset="0"/>
              </a:rPr>
            </a:br>
            <a:r>
              <a:rPr lang="en-US" sz="3200" b="1" i="1" dirty="0" smtClean="0">
                <a:solidFill>
                  <a:schemeClr val="bg1"/>
                </a:solidFill>
                <a:latin typeface="Agency FB" panose="020B0503020202020204" pitchFamily="34" charset="0"/>
              </a:rPr>
              <a:t>“For </a:t>
            </a:r>
            <a:r>
              <a:rPr lang="en-US" sz="3200" b="1" i="1" dirty="0">
                <a:solidFill>
                  <a:schemeClr val="bg1"/>
                </a:solidFill>
                <a:latin typeface="Agency FB" panose="020B0503020202020204" pitchFamily="34" charset="0"/>
              </a:rPr>
              <a:t>this reason I remind you to fan into flame the gift of God, which is in you through the laying on of my hands.” </a:t>
            </a:r>
            <a:r>
              <a:rPr lang="en-US" sz="3200" b="1" i="1" dirty="0" smtClean="0">
                <a:solidFill>
                  <a:schemeClr val="bg1"/>
                </a:solidFill>
                <a:latin typeface="Agency FB" panose="020B0503020202020204" pitchFamily="34" charset="0"/>
              </a:rPr>
              <a:t/>
            </a:r>
            <a:br>
              <a:rPr lang="en-US" sz="3200" b="1" i="1" dirty="0" smtClean="0">
                <a:solidFill>
                  <a:schemeClr val="bg1"/>
                </a:solidFill>
                <a:latin typeface="Agency FB" panose="020B0503020202020204" pitchFamily="34" charset="0"/>
              </a:rPr>
            </a:br>
            <a:r>
              <a:rPr lang="en-US" sz="3200" b="1" i="1" dirty="0" smtClean="0">
                <a:solidFill>
                  <a:schemeClr val="bg1"/>
                </a:solidFill>
                <a:latin typeface="Agency FB" panose="020B0503020202020204" pitchFamily="34" charset="0"/>
              </a:rPr>
              <a:t>II Timothy 1:6</a:t>
            </a:r>
            <a:br>
              <a:rPr lang="en-US" sz="3200" b="1" i="1" dirty="0" smtClean="0">
                <a:solidFill>
                  <a:schemeClr val="bg1"/>
                </a:solidFill>
                <a:latin typeface="Agency FB" panose="020B0503020202020204" pitchFamily="34" charset="0"/>
              </a:rPr>
            </a:br>
            <a:r>
              <a:rPr lang="en-US" sz="3200" b="1" i="1" dirty="0" smtClean="0">
                <a:solidFill>
                  <a:schemeClr val="bg1"/>
                </a:solidFill>
                <a:latin typeface="Agency FB" panose="020B0503020202020204" pitchFamily="34" charset="0"/>
              </a:rPr>
              <a:t/>
            </a:r>
            <a:br>
              <a:rPr lang="en-US" sz="3200" b="1" i="1" dirty="0" smtClean="0">
                <a:solidFill>
                  <a:schemeClr val="bg1"/>
                </a:solidFill>
                <a:latin typeface="Agency FB" panose="020B0503020202020204" pitchFamily="34" charset="0"/>
              </a:rPr>
            </a:br>
            <a:r>
              <a:rPr lang="en-US" sz="3600" b="1" i="1" dirty="0" smtClean="0">
                <a:solidFill>
                  <a:schemeClr val="bg1"/>
                </a:solidFill>
                <a:latin typeface="Agency FB" panose="020B0503020202020204" pitchFamily="34" charset="0"/>
              </a:rPr>
              <a:t>“</a:t>
            </a:r>
            <a:r>
              <a:rPr lang="en-US" sz="3600" b="1" i="1" dirty="0">
                <a:solidFill>
                  <a:schemeClr val="bg1"/>
                </a:solidFill>
                <a:latin typeface="Agency FB" panose="020B0503020202020204" pitchFamily="34" charset="0"/>
              </a:rPr>
              <a:t>But each person has their own gift from God; one has this gift, another has that.” </a:t>
            </a:r>
            <a:r>
              <a:rPr lang="en-US" sz="3600" b="1" i="1" dirty="0" smtClean="0">
                <a:solidFill>
                  <a:schemeClr val="bg1"/>
                </a:solidFill>
                <a:latin typeface="Agency FB" panose="020B0503020202020204" pitchFamily="34" charset="0"/>
              </a:rPr>
              <a:t>I</a:t>
            </a:r>
            <a:br>
              <a:rPr lang="en-US" sz="3600" b="1" i="1" dirty="0" smtClean="0">
                <a:solidFill>
                  <a:schemeClr val="bg1"/>
                </a:solidFill>
                <a:latin typeface="Agency FB" panose="020B0503020202020204" pitchFamily="34" charset="0"/>
              </a:rPr>
            </a:br>
            <a:r>
              <a:rPr lang="en-US" sz="3600" b="1" i="1" dirty="0" smtClean="0">
                <a:solidFill>
                  <a:schemeClr val="bg1"/>
                </a:solidFill>
                <a:latin typeface="Agency FB" panose="020B0503020202020204" pitchFamily="34" charset="0"/>
              </a:rPr>
              <a:t> </a:t>
            </a:r>
            <a:r>
              <a:rPr lang="en-US" sz="3600" b="1" i="1" dirty="0">
                <a:solidFill>
                  <a:schemeClr val="bg1"/>
                </a:solidFill>
                <a:latin typeface="Agency FB" panose="020B0503020202020204" pitchFamily="34" charset="0"/>
              </a:rPr>
              <a:t>Corinthians 7:7</a:t>
            </a:r>
            <a:r>
              <a:rPr lang="en-US" sz="3600" dirty="0">
                <a:solidFill>
                  <a:schemeClr val="bg1"/>
                </a:solidFill>
                <a:latin typeface="Agency FB" panose="020B0503020202020204" pitchFamily="34" charset="0"/>
              </a:rPr>
              <a:t> </a:t>
            </a:r>
            <a:endParaRPr lang="en-US" sz="4000" dirty="0">
              <a:solidFill>
                <a:schemeClr val="bg1"/>
              </a:solidFill>
              <a:latin typeface="Agency FB" panose="020B0503020202020204" pitchFamily="34" charset="0"/>
            </a:endParaRPr>
          </a:p>
        </p:txBody>
      </p:sp>
    </p:spTree>
    <p:extLst>
      <p:ext uri="{BB962C8B-B14F-4D97-AF65-F5344CB8AC3E}">
        <p14:creationId xmlns:p14="http://schemas.microsoft.com/office/powerpoint/2010/main" val="2374406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6962"/>
          </a:xfrm>
        </p:spPr>
        <p:txBody>
          <a:bodyPr>
            <a:normAutofit/>
          </a:bodyPr>
          <a:lstStyle/>
          <a:p>
            <a:r>
              <a:rPr lang="en-US" sz="6000" b="1" i="1" dirty="0">
                <a:solidFill>
                  <a:schemeClr val="bg1"/>
                </a:solidFill>
                <a:latin typeface="Agency FB" panose="020B0503020202020204" pitchFamily="34" charset="0"/>
              </a:rPr>
              <a:t>Fan the </a:t>
            </a:r>
            <a:r>
              <a:rPr lang="en-US" sz="6000" b="1" i="1" dirty="0" smtClean="0">
                <a:solidFill>
                  <a:schemeClr val="bg1"/>
                </a:solidFill>
                <a:latin typeface="Agency FB" panose="020B0503020202020204" pitchFamily="34" charset="0"/>
              </a:rPr>
              <a:t>Flame</a:t>
            </a:r>
            <a:r>
              <a:rPr lang="en-US" sz="4800" b="1" dirty="0" smtClean="0">
                <a:solidFill>
                  <a:schemeClr val="bg1"/>
                </a:solidFill>
                <a:latin typeface="Agency FB" panose="020B0503020202020204" pitchFamily="34" charset="0"/>
              </a:rPr>
              <a:t/>
            </a:r>
            <a:br>
              <a:rPr lang="en-US" sz="4800" b="1" dirty="0" smtClean="0">
                <a:solidFill>
                  <a:schemeClr val="bg1"/>
                </a:solidFill>
                <a:latin typeface="Agency FB" panose="020B0503020202020204" pitchFamily="34" charset="0"/>
              </a:rPr>
            </a:br>
            <a:r>
              <a:rPr lang="en-US" sz="4800" b="1" dirty="0" smtClean="0">
                <a:solidFill>
                  <a:schemeClr val="bg1"/>
                </a:solidFill>
                <a:latin typeface="Agency FB" panose="020B0503020202020204" pitchFamily="34" charset="0"/>
              </a:rPr>
              <a:t>Live </a:t>
            </a:r>
            <a:r>
              <a:rPr lang="en-US" sz="4800" b="1" dirty="0">
                <a:solidFill>
                  <a:schemeClr val="bg1"/>
                </a:solidFill>
                <a:latin typeface="Agency FB" panose="020B0503020202020204" pitchFamily="34" charset="0"/>
              </a:rPr>
              <a:t>in the Flow of God’s Holy Spirit</a:t>
            </a:r>
            <a:r>
              <a:rPr lang="en-US" dirty="0"/>
              <a:t/>
            </a:r>
            <a:br>
              <a:rPr lang="en-US" dirty="0"/>
            </a:br>
            <a:r>
              <a:rPr lang="en-US" dirty="0" smtClean="0"/>
              <a:t/>
            </a:r>
            <a:br>
              <a:rPr lang="en-US" dirty="0" smtClean="0"/>
            </a:br>
            <a:r>
              <a:rPr lang="en-US" sz="4000" b="1" i="1" dirty="0" smtClean="0">
                <a:solidFill>
                  <a:schemeClr val="bg1"/>
                </a:solidFill>
                <a:latin typeface="Agency FB" panose="020B0503020202020204" pitchFamily="34" charset="0"/>
              </a:rPr>
              <a:t>“</a:t>
            </a:r>
            <a:r>
              <a:rPr lang="en-US" sz="4000" b="1" i="1" dirty="0">
                <a:solidFill>
                  <a:schemeClr val="bg1"/>
                </a:solidFill>
                <a:latin typeface="Agency FB" panose="020B0503020202020204" pitchFamily="34" charset="0"/>
              </a:rPr>
              <a:t>For God did not give us a spirit of timidity, but a spirit of power, of love and of self-discipline.” II Timothy 1:7</a:t>
            </a:r>
            <a:r>
              <a:rPr lang="en-US" sz="4000" dirty="0">
                <a:solidFill>
                  <a:schemeClr val="bg1"/>
                </a:solidFill>
                <a:latin typeface="Agency FB" panose="020B0503020202020204" pitchFamily="34" charset="0"/>
              </a:rPr>
              <a:t> </a:t>
            </a:r>
            <a:endParaRPr lang="en-US" dirty="0"/>
          </a:p>
        </p:txBody>
      </p:sp>
    </p:spTree>
    <p:extLst>
      <p:ext uri="{BB962C8B-B14F-4D97-AF65-F5344CB8AC3E}">
        <p14:creationId xmlns:p14="http://schemas.microsoft.com/office/powerpoint/2010/main" val="37933107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72</Words>
  <Application>Microsoft Office PowerPoint</Application>
  <PresentationFormat>On-screen Show (4:3)</PresentationFormat>
  <Paragraphs>16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“I have fought the good fight, I have finished the race, I have kept the faith.”  II Timothy 4:7 </vt:lpstr>
      <vt:lpstr>1 Paul, an apostle of Christ Jesus by the will of God, in keeping with the promise of life that is in Christ Jesus, 2 To Timothy, my dear son: Grace, mercy and peace from God the Father and Christ Jesus our Lord. 3 I thank God, whom I serve, as my ancestors did, with a clear conscience, as night and day I constantly remember you in my prayers. 4 Recalling your tears, I long to see you, so that I may be filled with joy. 5 I am reminded of your sincere faith, which first lived in your grandmother Lois and in your mother Eunice and, I am persuaded, now lives in you also. </vt:lpstr>
      <vt:lpstr>6 For this reason I remind you to fan into flame the gift of God, which is in you through the laying on of my hands. 7 For the Spirit God gave us does not make us timid, but gives us power, love and self-discipline. 8 So do not be ashamed of the testimony about our Lord or of me his prisoner. Rather, join with me in suffering for the gospel, by the power of God. 9 He has saved us and called us to a holy life—not because of anything we have done but because of his own purpose and grace. This grace was given us in Christ Jesus before the beginning of time, 10 but it has now been revealed through the appearing of our Savior, Christ Jesus, who has destroyed death and has brought life and immortality to light through the gospel</vt:lpstr>
      <vt:lpstr>11 And of this gospel I was appointed a herald and an apostle and a teacher. 12 That is why I am suffering as I am. Yet this is no cause for shame, because I know whom I have believed, and am convinced that he is able to guard what I have entrusted to him until that day. 13 What you heard from me, keep as the pattern of sound teaching, with faith and love in Christ Jesus. 14 Guard the good deposit that was entrusted to you—guard it with the help of the Holy Spirit who lives in us. </vt:lpstr>
      <vt:lpstr>“fan into flame” that Paul uses here can also mean to “stir up” or “rekindle”</vt:lpstr>
      <vt:lpstr>Fan the Flame   Draw on Your Spiritual Heritage “ I am reminded of your sincere faith, which first lived in your grandmother Lois and in your mother Eunice and I am persuaded, now lives in you also.” II Timothy 1:5  </vt:lpstr>
      <vt:lpstr>Fan the Flame   Develop your God given Gifts.   “For this reason I remind you to fan into flame the gift of God, which is in you through the laying on of my hands.”  II Timothy 1:6  “But each person has their own gift from God; one has this gift, another has that.” I  Corinthians 7:7 </vt:lpstr>
      <vt:lpstr>Fan the Flame Live in the Flow of God’s Holy Spirit  “For God did not give us a spirit of timidity, but a spirit of power, of love and of self-discipline.” II Timothy 1:7 </vt:lpstr>
      <vt:lpstr>  Evidence of the Spirit’s work would                  become evident in three different     areas:  Power        Love        Self Discipline</vt:lpstr>
      <vt:lpstr>Power   Timothy would have to take on a more authoritative role and rely on the power of God to sustain him.    “Don’t let anyone look down on you because you are young, but set an example for the believers in speech, in life, in live, in faith and in purity.”  I Timothy 4:12</vt:lpstr>
      <vt:lpstr>Love   God is indeed love.  He has given every believer His spirit of love.  I John 4:7-8 </vt:lpstr>
      <vt:lpstr>Self-Discipline -Intentional focus on using his gift of ministry,  -do the spiritual work to keep the fire burning inside of him. </vt:lpstr>
      <vt:lpstr>Fan the Flame  “I know whom I have believed, and am convinced that he is able to guard what I have entrusted to him for that day.” II Timothy 1:12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Vince</dc:creator>
  <cp:lastModifiedBy>Vince</cp:lastModifiedBy>
  <cp:revision>5</cp:revision>
  <dcterms:created xsi:type="dcterms:W3CDTF">2016-10-09T10:30:28Z</dcterms:created>
  <dcterms:modified xsi:type="dcterms:W3CDTF">2016-10-09T11:07:39Z</dcterms:modified>
</cp:coreProperties>
</file>