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72" y="-4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E536F3-4060-453B-921A-8F901A083080}"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5C207-96D7-4502-AB9E-8F2651E85AB9}" type="slidenum">
              <a:rPr lang="en-US" smtClean="0"/>
              <a:t>‹#›</a:t>
            </a:fld>
            <a:endParaRPr lang="en-US"/>
          </a:p>
        </p:txBody>
      </p:sp>
    </p:spTree>
    <p:extLst>
      <p:ext uri="{BB962C8B-B14F-4D97-AF65-F5344CB8AC3E}">
        <p14:creationId xmlns:p14="http://schemas.microsoft.com/office/powerpoint/2010/main" val="2447604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E536F3-4060-453B-921A-8F901A083080}"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5C207-96D7-4502-AB9E-8F2651E85AB9}" type="slidenum">
              <a:rPr lang="en-US" smtClean="0"/>
              <a:t>‹#›</a:t>
            </a:fld>
            <a:endParaRPr lang="en-US"/>
          </a:p>
        </p:txBody>
      </p:sp>
    </p:spTree>
    <p:extLst>
      <p:ext uri="{BB962C8B-B14F-4D97-AF65-F5344CB8AC3E}">
        <p14:creationId xmlns:p14="http://schemas.microsoft.com/office/powerpoint/2010/main" val="408353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E536F3-4060-453B-921A-8F901A083080}"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5C207-96D7-4502-AB9E-8F2651E85AB9}" type="slidenum">
              <a:rPr lang="en-US" smtClean="0"/>
              <a:t>‹#›</a:t>
            </a:fld>
            <a:endParaRPr lang="en-US"/>
          </a:p>
        </p:txBody>
      </p:sp>
    </p:spTree>
    <p:extLst>
      <p:ext uri="{BB962C8B-B14F-4D97-AF65-F5344CB8AC3E}">
        <p14:creationId xmlns:p14="http://schemas.microsoft.com/office/powerpoint/2010/main" val="3055682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E536F3-4060-453B-921A-8F901A083080}"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5C207-96D7-4502-AB9E-8F2651E85AB9}" type="slidenum">
              <a:rPr lang="en-US" smtClean="0"/>
              <a:t>‹#›</a:t>
            </a:fld>
            <a:endParaRPr lang="en-US"/>
          </a:p>
        </p:txBody>
      </p:sp>
    </p:spTree>
    <p:extLst>
      <p:ext uri="{BB962C8B-B14F-4D97-AF65-F5344CB8AC3E}">
        <p14:creationId xmlns:p14="http://schemas.microsoft.com/office/powerpoint/2010/main" val="2214855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E536F3-4060-453B-921A-8F901A083080}"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D5C207-96D7-4502-AB9E-8F2651E85AB9}" type="slidenum">
              <a:rPr lang="en-US" smtClean="0"/>
              <a:t>‹#›</a:t>
            </a:fld>
            <a:endParaRPr lang="en-US"/>
          </a:p>
        </p:txBody>
      </p:sp>
    </p:spTree>
    <p:extLst>
      <p:ext uri="{BB962C8B-B14F-4D97-AF65-F5344CB8AC3E}">
        <p14:creationId xmlns:p14="http://schemas.microsoft.com/office/powerpoint/2010/main" val="3041205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E536F3-4060-453B-921A-8F901A083080}"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5C207-96D7-4502-AB9E-8F2651E85AB9}" type="slidenum">
              <a:rPr lang="en-US" smtClean="0"/>
              <a:t>‹#›</a:t>
            </a:fld>
            <a:endParaRPr lang="en-US"/>
          </a:p>
        </p:txBody>
      </p:sp>
    </p:spTree>
    <p:extLst>
      <p:ext uri="{BB962C8B-B14F-4D97-AF65-F5344CB8AC3E}">
        <p14:creationId xmlns:p14="http://schemas.microsoft.com/office/powerpoint/2010/main" val="3651472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E536F3-4060-453B-921A-8F901A083080}"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D5C207-96D7-4502-AB9E-8F2651E85AB9}" type="slidenum">
              <a:rPr lang="en-US" smtClean="0"/>
              <a:t>‹#›</a:t>
            </a:fld>
            <a:endParaRPr lang="en-US"/>
          </a:p>
        </p:txBody>
      </p:sp>
    </p:spTree>
    <p:extLst>
      <p:ext uri="{BB962C8B-B14F-4D97-AF65-F5344CB8AC3E}">
        <p14:creationId xmlns:p14="http://schemas.microsoft.com/office/powerpoint/2010/main" val="27560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E536F3-4060-453B-921A-8F901A083080}"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D5C207-96D7-4502-AB9E-8F2651E85AB9}" type="slidenum">
              <a:rPr lang="en-US" smtClean="0"/>
              <a:t>‹#›</a:t>
            </a:fld>
            <a:endParaRPr lang="en-US"/>
          </a:p>
        </p:txBody>
      </p:sp>
    </p:spTree>
    <p:extLst>
      <p:ext uri="{BB962C8B-B14F-4D97-AF65-F5344CB8AC3E}">
        <p14:creationId xmlns:p14="http://schemas.microsoft.com/office/powerpoint/2010/main" val="2901767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536F3-4060-453B-921A-8F901A083080}"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D5C207-96D7-4502-AB9E-8F2651E85AB9}" type="slidenum">
              <a:rPr lang="en-US" smtClean="0"/>
              <a:t>‹#›</a:t>
            </a:fld>
            <a:endParaRPr lang="en-US"/>
          </a:p>
        </p:txBody>
      </p:sp>
    </p:spTree>
    <p:extLst>
      <p:ext uri="{BB962C8B-B14F-4D97-AF65-F5344CB8AC3E}">
        <p14:creationId xmlns:p14="http://schemas.microsoft.com/office/powerpoint/2010/main" val="1984513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E536F3-4060-453B-921A-8F901A083080}"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5C207-96D7-4502-AB9E-8F2651E85AB9}" type="slidenum">
              <a:rPr lang="en-US" smtClean="0"/>
              <a:t>‹#›</a:t>
            </a:fld>
            <a:endParaRPr lang="en-US"/>
          </a:p>
        </p:txBody>
      </p:sp>
    </p:spTree>
    <p:extLst>
      <p:ext uri="{BB962C8B-B14F-4D97-AF65-F5344CB8AC3E}">
        <p14:creationId xmlns:p14="http://schemas.microsoft.com/office/powerpoint/2010/main" val="1843512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E536F3-4060-453B-921A-8F901A083080}"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D5C207-96D7-4502-AB9E-8F2651E85AB9}" type="slidenum">
              <a:rPr lang="en-US" smtClean="0"/>
              <a:t>‹#›</a:t>
            </a:fld>
            <a:endParaRPr lang="en-US"/>
          </a:p>
        </p:txBody>
      </p:sp>
    </p:spTree>
    <p:extLst>
      <p:ext uri="{BB962C8B-B14F-4D97-AF65-F5344CB8AC3E}">
        <p14:creationId xmlns:p14="http://schemas.microsoft.com/office/powerpoint/2010/main" val="783340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brightnessContrast bright="-40000" contrast="2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536F3-4060-453B-921A-8F901A083080}" type="datetimeFigureOut">
              <a:rPr lang="en-US" smtClean="0"/>
              <a:t>10/2/2016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5C207-96D7-4502-AB9E-8F2651E85AB9}" type="slidenum">
              <a:rPr lang="en-US" smtClean="0"/>
              <a:t>‹#›</a:t>
            </a:fld>
            <a:endParaRPr lang="en-US"/>
          </a:p>
        </p:txBody>
      </p:sp>
    </p:spTree>
    <p:extLst>
      <p:ext uri="{BB962C8B-B14F-4D97-AF65-F5344CB8AC3E}">
        <p14:creationId xmlns:p14="http://schemas.microsoft.com/office/powerpoint/2010/main" val="1951777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normAutofit/>
          </a:bodyPr>
          <a:lstStyle/>
          <a:p>
            <a:r>
              <a:rPr lang="en-US" sz="8800" b="1" dirty="0">
                <a:solidFill>
                  <a:schemeClr val="bg1"/>
                </a:solidFill>
                <a:latin typeface="Agency FB" panose="020B0503020202020204" pitchFamily="34" charset="0"/>
              </a:rPr>
              <a:t>God Is Love </a:t>
            </a:r>
            <a:endParaRPr lang="en-US" sz="8800" dirty="0">
              <a:solidFill>
                <a:schemeClr val="bg1"/>
              </a:solidFill>
              <a:latin typeface="Agency FB" panose="020B0503020202020204" pitchFamily="34" charset="0"/>
            </a:endParaRPr>
          </a:p>
        </p:txBody>
      </p:sp>
      <p:sp>
        <p:nvSpPr>
          <p:cNvPr id="3" name="Subtitle 2"/>
          <p:cNvSpPr>
            <a:spLocks noGrp="1"/>
          </p:cNvSpPr>
          <p:nvPr>
            <p:ph type="subTitle" idx="1"/>
          </p:nvPr>
        </p:nvSpPr>
        <p:spPr/>
        <p:txBody>
          <a:bodyPr>
            <a:normAutofit/>
          </a:bodyPr>
          <a:lstStyle/>
          <a:p>
            <a:r>
              <a:rPr lang="en-US" sz="8000" b="1" dirty="0">
                <a:solidFill>
                  <a:schemeClr val="bg1"/>
                </a:solidFill>
                <a:latin typeface="Agency FB" panose="020B0503020202020204" pitchFamily="34" charset="0"/>
              </a:rPr>
              <a:t>I John 4 </a:t>
            </a:r>
            <a:endParaRPr lang="en-US" sz="80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710339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33400"/>
            <a:ext cx="7772400" cy="5410200"/>
          </a:xfrm>
        </p:spPr>
        <p:txBody>
          <a:bodyPr>
            <a:normAutofit/>
          </a:bodyPr>
          <a:lstStyle/>
          <a:p>
            <a:r>
              <a:rPr lang="en-US" sz="7300" b="1" i="1" dirty="0">
                <a:solidFill>
                  <a:schemeClr val="bg1"/>
                </a:solidFill>
                <a:latin typeface="Agency FB" panose="020B0503020202020204" pitchFamily="34" charset="0"/>
              </a:rPr>
              <a:t>God Is </a:t>
            </a:r>
            <a:r>
              <a:rPr lang="en-US" sz="7300" b="1" i="1" dirty="0" smtClean="0">
                <a:solidFill>
                  <a:schemeClr val="bg1"/>
                </a:solidFill>
                <a:latin typeface="Agency FB" panose="020B0503020202020204" pitchFamily="34" charset="0"/>
              </a:rPr>
              <a:t>Love</a:t>
            </a:r>
            <a:r>
              <a:rPr lang="en-US" sz="4800" dirty="0">
                <a:solidFill>
                  <a:schemeClr val="bg1"/>
                </a:solidFill>
                <a:latin typeface="Agency FB" panose="020B0503020202020204" pitchFamily="34" charset="0"/>
              </a:rPr>
              <a:t/>
            </a:r>
            <a:br>
              <a:rPr lang="en-US" sz="4800" dirty="0">
                <a:solidFill>
                  <a:schemeClr val="bg1"/>
                </a:solidFill>
                <a:latin typeface="Agency FB" panose="020B0503020202020204" pitchFamily="34" charset="0"/>
              </a:rPr>
            </a:br>
            <a:r>
              <a:rPr lang="en-US" sz="1200" dirty="0" smtClean="0">
                <a:solidFill>
                  <a:schemeClr val="bg1"/>
                </a:solidFill>
                <a:latin typeface="Agency FB" panose="020B0503020202020204" pitchFamily="34" charset="0"/>
              </a:rPr>
              <a:t/>
            </a:r>
            <a:br>
              <a:rPr lang="en-US" sz="1200" dirty="0" smtClean="0">
                <a:solidFill>
                  <a:schemeClr val="bg1"/>
                </a:solidFill>
                <a:latin typeface="Agency FB" panose="020B0503020202020204" pitchFamily="34" charset="0"/>
              </a:rPr>
            </a:br>
            <a:r>
              <a:rPr lang="en-US" sz="4800" b="1" i="1" dirty="0" smtClean="0">
                <a:solidFill>
                  <a:schemeClr val="bg1"/>
                </a:solidFill>
                <a:latin typeface="Agency FB" panose="020B0503020202020204" pitchFamily="34" charset="0"/>
              </a:rPr>
              <a:t>“</a:t>
            </a:r>
            <a:r>
              <a:rPr lang="en-US" sz="4800" b="1" i="1" dirty="0">
                <a:solidFill>
                  <a:schemeClr val="bg1"/>
                </a:solidFill>
                <a:latin typeface="Agency FB" panose="020B0503020202020204" pitchFamily="34" charset="0"/>
              </a:rPr>
              <a:t>You, dear children, are from God </a:t>
            </a:r>
            <a:r>
              <a:rPr lang="en-US" sz="4800" b="1" i="1" dirty="0" smtClean="0">
                <a:solidFill>
                  <a:schemeClr val="bg1"/>
                </a:solidFill>
                <a:latin typeface="Agency FB" panose="020B0503020202020204" pitchFamily="34" charset="0"/>
              </a:rPr>
              <a:t/>
            </a:r>
            <a:br>
              <a:rPr lang="en-US" sz="4800" b="1" i="1" dirty="0" smtClean="0">
                <a:solidFill>
                  <a:schemeClr val="bg1"/>
                </a:solidFill>
                <a:latin typeface="Agency FB" panose="020B0503020202020204" pitchFamily="34" charset="0"/>
              </a:rPr>
            </a:br>
            <a:r>
              <a:rPr lang="en-US" sz="4800" b="1" i="1" dirty="0" smtClean="0">
                <a:solidFill>
                  <a:schemeClr val="bg1"/>
                </a:solidFill>
                <a:latin typeface="Agency FB" panose="020B0503020202020204" pitchFamily="34" charset="0"/>
              </a:rPr>
              <a:t>and </a:t>
            </a:r>
            <a:r>
              <a:rPr lang="en-US" sz="4800" b="1" i="1" dirty="0">
                <a:solidFill>
                  <a:schemeClr val="bg1"/>
                </a:solidFill>
                <a:latin typeface="Agency FB" panose="020B0503020202020204" pitchFamily="34" charset="0"/>
              </a:rPr>
              <a:t>have overcome them, </a:t>
            </a:r>
            <a:r>
              <a:rPr lang="en-US" sz="4800" b="1" i="1">
                <a:solidFill>
                  <a:schemeClr val="bg1"/>
                </a:solidFill>
                <a:latin typeface="Agency FB" panose="020B0503020202020204" pitchFamily="34" charset="0"/>
              </a:rPr>
              <a:t>because </a:t>
            </a:r>
            <a:r>
              <a:rPr lang="en-US" sz="4800" b="1" i="1" smtClean="0">
                <a:solidFill>
                  <a:schemeClr val="bg1"/>
                </a:solidFill>
                <a:latin typeface="Agency FB" panose="020B0503020202020204" pitchFamily="34" charset="0"/>
              </a:rPr>
              <a:t/>
            </a:r>
            <a:br>
              <a:rPr lang="en-US" sz="4800" b="1" i="1" smtClean="0">
                <a:solidFill>
                  <a:schemeClr val="bg1"/>
                </a:solidFill>
                <a:latin typeface="Agency FB" panose="020B0503020202020204" pitchFamily="34" charset="0"/>
              </a:rPr>
            </a:br>
            <a:r>
              <a:rPr lang="en-US" sz="4800" b="1" i="1" smtClean="0">
                <a:solidFill>
                  <a:schemeClr val="bg1"/>
                </a:solidFill>
                <a:latin typeface="Agency FB" panose="020B0503020202020204" pitchFamily="34" charset="0"/>
              </a:rPr>
              <a:t>the </a:t>
            </a:r>
            <a:r>
              <a:rPr lang="en-US" sz="4800" b="1" i="1" dirty="0">
                <a:solidFill>
                  <a:schemeClr val="bg1"/>
                </a:solidFill>
                <a:latin typeface="Agency FB" panose="020B0503020202020204" pitchFamily="34" charset="0"/>
              </a:rPr>
              <a:t>one who is in you is </a:t>
            </a:r>
            <a:r>
              <a:rPr lang="en-US" sz="4800" b="1" i="1">
                <a:solidFill>
                  <a:schemeClr val="bg1"/>
                </a:solidFill>
                <a:latin typeface="Agency FB" panose="020B0503020202020204" pitchFamily="34" charset="0"/>
              </a:rPr>
              <a:t>greater </a:t>
            </a:r>
            <a:r>
              <a:rPr lang="en-US" sz="4800" b="1" i="1" smtClean="0">
                <a:solidFill>
                  <a:schemeClr val="bg1"/>
                </a:solidFill>
                <a:latin typeface="Agency FB" panose="020B0503020202020204" pitchFamily="34" charset="0"/>
              </a:rPr>
              <a:t/>
            </a:r>
            <a:br>
              <a:rPr lang="en-US" sz="4800" b="1" i="1" smtClean="0">
                <a:solidFill>
                  <a:schemeClr val="bg1"/>
                </a:solidFill>
                <a:latin typeface="Agency FB" panose="020B0503020202020204" pitchFamily="34" charset="0"/>
              </a:rPr>
            </a:br>
            <a:r>
              <a:rPr lang="en-US" sz="4800" b="1" i="1" smtClean="0">
                <a:solidFill>
                  <a:schemeClr val="bg1"/>
                </a:solidFill>
                <a:latin typeface="Agency FB" panose="020B0503020202020204" pitchFamily="34" charset="0"/>
              </a:rPr>
              <a:t>than </a:t>
            </a:r>
            <a:r>
              <a:rPr lang="en-US" sz="4800" b="1" i="1">
                <a:solidFill>
                  <a:schemeClr val="bg1"/>
                </a:solidFill>
                <a:latin typeface="Agency FB" panose="020B0503020202020204" pitchFamily="34" charset="0"/>
              </a:rPr>
              <a:t>the </a:t>
            </a:r>
            <a:r>
              <a:rPr lang="en-US" sz="4800" b="1" i="1" smtClean="0">
                <a:solidFill>
                  <a:schemeClr val="bg1"/>
                </a:solidFill>
                <a:latin typeface="Agency FB" panose="020B0503020202020204" pitchFamily="34" charset="0"/>
              </a:rPr>
              <a:t>one </a:t>
            </a:r>
            <a:r>
              <a:rPr lang="en-US" sz="4800" b="1" i="1" dirty="0">
                <a:solidFill>
                  <a:schemeClr val="bg1"/>
                </a:solidFill>
                <a:latin typeface="Agency FB" panose="020B0503020202020204" pitchFamily="34" charset="0"/>
              </a:rPr>
              <a:t>who is in the world.”</a:t>
            </a:r>
            <a:r>
              <a:rPr lang="en-US" sz="4800" b="1" dirty="0">
                <a:solidFill>
                  <a:schemeClr val="bg1"/>
                </a:solidFill>
                <a:latin typeface="Agency FB" panose="020B0503020202020204" pitchFamily="34" charset="0"/>
              </a:rPr>
              <a:t> </a:t>
            </a:r>
            <a:r>
              <a:rPr lang="en-US" sz="4800" b="1" dirty="0" smtClean="0">
                <a:solidFill>
                  <a:schemeClr val="bg1"/>
                </a:solidFill>
                <a:latin typeface="Agency FB" panose="020B0503020202020204" pitchFamily="34" charset="0"/>
              </a:rPr>
              <a:t/>
            </a:r>
            <a:br>
              <a:rPr lang="en-US" sz="4800" b="1" dirty="0" smtClean="0">
                <a:solidFill>
                  <a:schemeClr val="bg1"/>
                </a:solidFill>
                <a:latin typeface="Agency FB" panose="020B0503020202020204" pitchFamily="34" charset="0"/>
              </a:rPr>
            </a:br>
            <a:r>
              <a:rPr lang="en-US" sz="4800" b="1" dirty="0" smtClean="0">
                <a:solidFill>
                  <a:schemeClr val="bg1"/>
                </a:solidFill>
                <a:latin typeface="Agency FB" panose="020B0503020202020204" pitchFamily="34" charset="0"/>
              </a:rPr>
              <a:t>(</a:t>
            </a:r>
            <a:r>
              <a:rPr lang="en-US" sz="4800" b="1" dirty="0">
                <a:solidFill>
                  <a:schemeClr val="bg1"/>
                </a:solidFill>
                <a:latin typeface="Agency FB" panose="020B0503020202020204" pitchFamily="34" charset="0"/>
              </a:rPr>
              <a:t>John 4:4</a:t>
            </a:r>
            <a:r>
              <a:rPr lang="en-US" sz="4800" b="1" dirty="0" smtClean="0">
                <a:solidFill>
                  <a:schemeClr val="bg1"/>
                </a:solidFill>
                <a:latin typeface="Agency FB" panose="020B0503020202020204" pitchFamily="34" charset="0"/>
              </a:rPr>
              <a:t>)</a:t>
            </a:r>
            <a:endParaRPr lang="en-US" dirty="0"/>
          </a:p>
        </p:txBody>
      </p:sp>
    </p:spTree>
    <p:extLst>
      <p:ext uri="{BB962C8B-B14F-4D97-AF65-F5344CB8AC3E}">
        <p14:creationId xmlns:p14="http://schemas.microsoft.com/office/powerpoint/2010/main" val="1601379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00200"/>
            <a:ext cx="7772400" cy="3581400"/>
          </a:xfrm>
        </p:spPr>
        <p:txBody>
          <a:bodyPr>
            <a:noAutofit/>
          </a:bodyPr>
          <a:lstStyle/>
          <a:p>
            <a:r>
              <a:rPr lang="en-US" sz="6600" b="1" dirty="0">
                <a:solidFill>
                  <a:schemeClr val="bg1"/>
                </a:solidFill>
                <a:latin typeface="Agency FB" panose="020B0503020202020204" pitchFamily="34" charset="0"/>
              </a:rPr>
              <a:t>God is Love and more of God is truly what the whole world needs!</a:t>
            </a:r>
            <a:r>
              <a:rPr lang="en-US" sz="6600" dirty="0">
                <a:solidFill>
                  <a:schemeClr val="bg1"/>
                </a:solidFill>
                <a:latin typeface="Agency FB" panose="020B0503020202020204" pitchFamily="34" charset="0"/>
              </a:rPr>
              <a:t/>
            </a:r>
            <a:br>
              <a:rPr lang="en-US" sz="6600" dirty="0">
                <a:solidFill>
                  <a:schemeClr val="bg1"/>
                </a:solidFill>
                <a:latin typeface="Agency FB" panose="020B0503020202020204" pitchFamily="34" charset="0"/>
              </a:rPr>
            </a:br>
            <a:endParaRPr lang="en-US" sz="66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1524306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838200"/>
            <a:ext cx="7772400" cy="3352800"/>
          </a:xfrm>
        </p:spPr>
        <p:txBody>
          <a:bodyPr>
            <a:noAutofit/>
          </a:bodyPr>
          <a:lstStyle/>
          <a:p>
            <a:r>
              <a:rPr lang="en-US" sz="7200" b="1" dirty="0">
                <a:solidFill>
                  <a:schemeClr val="bg1"/>
                </a:solidFill>
                <a:latin typeface="Agency FB" panose="020B0503020202020204" pitchFamily="34" charset="0"/>
              </a:rPr>
              <a:t>God’s Love opens our eyes – He loved us </a:t>
            </a:r>
            <a:r>
              <a:rPr lang="en-US" sz="7200" b="1" i="1" dirty="0" smtClean="0">
                <a:solidFill>
                  <a:schemeClr val="bg1"/>
                </a:solidFill>
                <a:latin typeface="Agency FB" panose="020B0503020202020204" pitchFamily="34" charset="0"/>
              </a:rPr>
              <a:t>first</a:t>
            </a:r>
            <a:r>
              <a:rPr lang="en-US" sz="7200" b="1" i="1" dirty="0">
                <a:solidFill>
                  <a:schemeClr val="bg1"/>
                </a:solidFill>
                <a:latin typeface="Agency FB" panose="020B0503020202020204" pitchFamily="34" charset="0"/>
              </a:rPr>
              <a:t>… </a:t>
            </a:r>
            <a:endParaRPr lang="en-US" sz="7200" i="1" dirty="0">
              <a:solidFill>
                <a:schemeClr val="bg1"/>
              </a:solidFill>
              <a:latin typeface="Agency FB" panose="020B0503020202020204" pitchFamily="34" charset="0"/>
            </a:endParaRPr>
          </a:p>
        </p:txBody>
      </p:sp>
      <p:sp>
        <p:nvSpPr>
          <p:cNvPr id="4" name="Rectangle 3"/>
          <p:cNvSpPr/>
          <p:nvPr/>
        </p:nvSpPr>
        <p:spPr>
          <a:xfrm>
            <a:off x="2480946" y="3244334"/>
            <a:ext cx="280846" cy="369332"/>
          </a:xfrm>
          <a:prstGeom prst="rect">
            <a:avLst/>
          </a:prstGeom>
        </p:spPr>
        <p:txBody>
          <a:bodyPr wrap="none">
            <a:spAutoFit/>
          </a:bodyPr>
          <a:lstStyle/>
          <a:p>
            <a:r>
              <a:rPr lang="en-US" dirty="0" smtClean="0"/>
              <a:t>“</a:t>
            </a:r>
            <a:endParaRPr lang="en-US" sz="4000" dirty="0">
              <a:solidFill>
                <a:schemeClr val="bg1"/>
              </a:solidFill>
              <a:latin typeface="Agency FB" panose="020B0503020202020204" pitchFamily="34" charset="0"/>
            </a:endParaRPr>
          </a:p>
        </p:txBody>
      </p:sp>
      <p:sp>
        <p:nvSpPr>
          <p:cNvPr id="5" name="Rectangle 4"/>
          <p:cNvSpPr/>
          <p:nvPr/>
        </p:nvSpPr>
        <p:spPr>
          <a:xfrm>
            <a:off x="685800" y="5462764"/>
            <a:ext cx="7924800" cy="769441"/>
          </a:xfrm>
          <a:prstGeom prst="rect">
            <a:avLst/>
          </a:prstGeom>
        </p:spPr>
        <p:txBody>
          <a:bodyPr wrap="square">
            <a:spAutoFit/>
          </a:bodyPr>
          <a:lstStyle/>
          <a:p>
            <a:pPr lvl="0"/>
            <a:r>
              <a:rPr lang="en-US" sz="4400" b="1" dirty="0">
                <a:solidFill>
                  <a:prstClr val="white"/>
                </a:solidFill>
                <a:latin typeface="Agency FB" panose="020B0503020202020204" pitchFamily="34" charset="0"/>
              </a:rPr>
              <a:t>We love because He first loved us.” </a:t>
            </a:r>
            <a:r>
              <a:rPr lang="en-US" sz="3200" dirty="0">
                <a:solidFill>
                  <a:prstClr val="white"/>
                </a:solidFill>
                <a:latin typeface="Agency FB" panose="020B0503020202020204" pitchFamily="34" charset="0"/>
              </a:rPr>
              <a:t>(v. 19)</a:t>
            </a:r>
            <a:endParaRPr lang="en-US" sz="3200" dirty="0">
              <a:solidFill>
                <a:prstClr val="white"/>
              </a:solidFill>
              <a:latin typeface="Agency FB" panose="020B0503020202020204" pitchFamily="34" charset="0"/>
            </a:endParaRPr>
          </a:p>
        </p:txBody>
      </p:sp>
    </p:spTree>
    <p:extLst>
      <p:ext uri="{BB962C8B-B14F-4D97-AF65-F5344CB8AC3E}">
        <p14:creationId xmlns:p14="http://schemas.microsoft.com/office/powerpoint/2010/main" val="1886408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295400"/>
            <a:ext cx="7239000" cy="4114800"/>
          </a:xfrm>
        </p:spPr>
        <p:txBody>
          <a:bodyPr>
            <a:normAutofit fontScale="90000"/>
          </a:bodyPr>
          <a:lstStyle/>
          <a:p>
            <a:r>
              <a:rPr lang="en-US" sz="8000" b="1" dirty="0">
                <a:solidFill>
                  <a:schemeClr val="bg1"/>
                </a:solidFill>
                <a:latin typeface="Agency FB" panose="020B0503020202020204" pitchFamily="34" charset="0"/>
              </a:rPr>
              <a:t>Faith is believing that a Loving and Holy God is watching over us. </a:t>
            </a:r>
            <a:r>
              <a:rPr lang="en-US" dirty="0"/>
              <a:t/>
            </a:r>
            <a:br>
              <a:rPr lang="en-US" dirty="0"/>
            </a:br>
            <a:endParaRPr lang="en-US" dirty="0"/>
          </a:p>
        </p:txBody>
      </p:sp>
    </p:spTree>
    <p:extLst>
      <p:ext uri="{BB962C8B-B14F-4D97-AF65-F5344CB8AC3E}">
        <p14:creationId xmlns:p14="http://schemas.microsoft.com/office/powerpoint/2010/main" val="4288053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 y="0"/>
            <a:ext cx="7239000" cy="2895599"/>
          </a:xfrm>
        </p:spPr>
        <p:txBody>
          <a:bodyPr>
            <a:noAutofit/>
          </a:bodyPr>
          <a:lstStyle/>
          <a:p>
            <a:r>
              <a:rPr lang="en-US" sz="8000" b="1" dirty="0">
                <a:solidFill>
                  <a:schemeClr val="bg1"/>
                </a:solidFill>
                <a:latin typeface="Agency FB" panose="020B0503020202020204" pitchFamily="34" charset="0"/>
              </a:rPr>
              <a:t>God’s Love Is Incarnational</a:t>
            </a:r>
            <a:endParaRPr lang="en-US" sz="8000" dirty="0">
              <a:solidFill>
                <a:schemeClr val="bg1"/>
              </a:solidFill>
              <a:latin typeface="Agency FB" panose="020B0503020202020204" pitchFamily="34" charset="0"/>
            </a:endParaRPr>
          </a:p>
        </p:txBody>
      </p:sp>
      <p:sp>
        <p:nvSpPr>
          <p:cNvPr id="4" name="Rectangle 3"/>
          <p:cNvSpPr/>
          <p:nvPr/>
        </p:nvSpPr>
        <p:spPr>
          <a:xfrm>
            <a:off x="472440" y="2887682"/>
            <a:ext cx="6400800" cy="3970318"/>
          </a:xfrm>
          <a:prstGeom prst="rect">
            <a:avLst/>
          </a:prstGeom>
        </p:spPr>
        <p:txBody>
          <a:bodyPr wrap="square">
            <a:spAutoFit/>
          </a:bodyPr>
          <a:lstStyle/>
          <a:p>
            <a:pPr algn="ctr"/>
            <a:r>
              <a:rPr lang="en-US" sz="3600" b="1" dirty="0" smtClean="0">
                <a:solidFill>
                  <a:schemeClr val="bg1"/>
                </a:solidFill>
                <a:latin typeface="Agency FB" panose="020B0503020202020204" pitchFamily="34" charset="0"/>
              </a:rPr>
              <a:t>“This is how God showed his love among us: He sent his one and only Son into the world that we might live through him. This is love: not that , we loved God, but that he loved us and sent his Son as an atoning sacrifice for our sins.”  (v. 9,10)</a:t>
            </a:r>
            <a:endParaRPr lang="en-US" sz="3600" b="1"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3529853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2762250"/>
          </a:xfrm>
        </p:spPr>
        <p:txBody>
          <a:bodyPr>
            <a:noAutofit/>
          </a:bodyPr>
          <a:lstStyle/>
          <a:p>
            <a:r>
              <a:rPr lang="en-US" b="1" dirty="0">
                <a:solidFill>
                  <a:schemeClr val="bg1"/>
                </a:solidFill>
                <a:latin typeface="Agency FB" panose="020B0503020202020204" pitchFamily="34" charset="0"/>
              </a:rPr>
              <a:t>Love Incarnate must be what the world sees in us so they can also see who our God is… </a:t>
            </a:r>
            <a:r>
              <a:rPr lang="en-US" b="1" i="1" dirty="0">
                <a:solidFill>
                  <a:schemeClr val="bg1"/>
                </a:solidFill>
                <a:latin typeface="Agency FB" panose="020B0503020202020204" pitchFamily="34" charset="0"/>
              </a:rPr>
              <a:t>a God of deep unmeasurable and unconditional love</a:t>
            </a:r>
            <a:endParaRPr lang="en-US" i="1" dirty="0">
              <a:solidFill>
                <a:schemeClr val="bg1"/>
              </a:solidFill>
              <a:latin typeface="Agency FB" panose="020B0503020202020204" pitchFamily="34" charset="0"/>
            </a:endParaRPr>
          </a:p>
        </p:txBody>
      </p:sp>
      <p:sp>
        <p:nvSpPr>
          <p:cNvPr id="3" name="Subtitle 2"/>
          <p:cNvSpPr>
            <a:spLocks noGrp="1"/>
          </p:cNvSpPr>
          <p:nvPr>
            <p:ph type="subTitle" idx="1"/>
          </p:nvPr>
        </p:nvSpPr>
        <p:spPr>
          <a:xfrm>
            <a:off x="685800" y="3657600"/>
            <a:ext cx="6400800" cy="2895600"/>
          </a:xfrm>
        </p:spPr>
        <p:txBody>
          <a:bodyPr>
            <a:normAutofit fontScale="70000" lnSpcReduction="20000"/>
          </a:bodyPr>
          <a:lstStyle/>
          <a:p>
            <a:pPr algn="l"/>
            <a:r>
              <a:rPr lang="en-US" sz="5800" b="1" dirty="0" smtClean="0">
                <a:solidFill>
                  <a:schemeClr val="bg1"/>
                </a:solidFill>
                <a:latin typeface="Agency FB" panose="020B0503020202020204" pitchFamily="34" charset="0"/>
              </a:rPr>
              <a:t>1. With </a:t>
            </a:r>
            <a:r>
              <a:rPr lang="en-US" sz="5800" b="1" dirty="0">
                <a:solidFill>
                  <a:schemeClr val="bg1"/>
                </a:solidFill>
                <a:latin typeface="Agency FB" panose="020B0503020202020204" pitchFamily="34" charset="0"/>
              </a:rPr>
              <a:t>us loving one another (v. 11), </a:t>
            </a:r>
            <a:endParaRPr lang="en-US" sz="5800" dirty="0" smtClean="0">
              <a:solidFill>
                <a:schemeClr val="bg1"/>
              </a:solidFill>
              <a:latin typeface="Agency FB" panose="020B0503020202020204" pitchFamily="34" charset="0"/>
            </a:endParaRPr>
          </a:p>
          <a:p>
            <a:pPr algn="l"/>
            <a:endParaRPr lang="en-US" sz="5800" b="1" dirty="0" smtClean="0">
              <a:solidFill>
                <a:schemeClr val="bg1"/>
              </a:solidFill>
              <a:latin typeface="Agency FB" panose="020B0503020202020204" pitchFamily="34" charset="0"/>
            </a:endParaRPr>
          </a:p>
          <a:p>
            <a:pPr algn="l"/>
            <a:r>
              <a:rPr lang="en-US" sz="5800" b="1" dirty="0" smtClean="0">
                <a:solidFill>
                  <a:schemeClr val="bg1"/>
                </a:solidFill>
                <a:latin typeface="Agency FB" panose="020B0503020202020204" pitchFamily="34" charset="0"/>
              </a:rPr>
              <a:t>2. Abiding in </a:t>
            </a:r>
            <a:r>
              <a:rPr lang="en-US" sz="5700" b="1" dirty="0" smtClean="0">
                <a:solidFill>
                  <a:schemeClr val="bg1"/>
                </a:solidFill>
                <a:latin typeface="Agency FB" panose="020B0503020202020204" pitchFamily="34" charset="0"/>
              </a:rPr>
              <a:t>God</a:t>
            </a:r>
            <a:r>
              <a:rPr lang="en-US" sz="5700" dirty="0" smtClean="0">
                <a:solidFill>
                  <a:schemeClr val="bg1"/>
                </a:solidFill>
                <a:latin typeface="Agency FB" panose="020B0503020202020204" pitchFamily="34" charset="0"/>
              </a:rPr>
              <a:t> </a:t>
            </a:r>
          </a:p>
          <a:p>
            <a:r>
              <a:rPr lang="en-US" sz="4600" dirty="0" smtClean="0">
                <a:solidFill>
                  <a:schemeClr val="bg1"/>
                </a:solidFill>
                <a:latin typeface="Agency FB" panose="020B0503020202020204" pitchFamily="34" charset="0"/>
              </a:rPr>
              <a:t>Whoever lives in love lives in God, and God in him. (V. 16)</a:t>
            </a:r>
          </a:p>
          <a:p>
            <a:pPr algn="l"/>
            <a:endParaRPr lang="en-US" dirty="0"/>
          </a:p>
        </p:txBody>
      </p:sp>
    </p:spTree>
    <p:extLst>
      <p:ext uri="{BB962C8B-B14F-4D97-AF65-F5344CB8AC3E}">
        <p14:creationId xmlns:p14="http://schemas.microsoft.com/office/powerpoint/2010/main" val="612412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2838450"/>
          </a:xfrm>
        </p:spPr>
        <p:txBody>
          <a:bodyPr>
            <a:noAutofit/>
          </a:bodyPr>
          <a:lstStyle/>
          <a:p>
            <a:r>
              <a:rPr lang="en-US" sz="6000" b="1" dirty="0">
                <a:solidFill>
                  <a:schemeClr val="bg1"/>
                </a:solidFill>
                <a:latin typeface="Agency FB" panose="020B0503020202020204" pitchFamily="34" charset="0"/>
              </a:rPr>
              <a:t>God’s Perfect Love Drives out Fear. </a:t>
            </a:r>
            <a:endParaRPr lang="en-US" sz="6000" dirty="0">
              <a:solidFill>
                <a:schemeClr val="bg1"/>
              </a:solidFill>
              <a:latin typeface="Agency FB" panose="020B0503020202020204" pitchFamily="34" charset="0"/>
            </a:endParaRPr>
          </a:p>
        </p:txBody>
      </p:sp>
      <p:sp>
        <p:nvSpPr>
          <p:cNvPr id="3" name="Subtitle 2"/>
          <p:cNvSpPr>
            <a:spLocks noGrp="1"/>
          </p:cNvSpPr>
          <p:nvPr>
            <p:ph type="subTitle" idx="1"/>
          </p:nvPr>
        </p:nvSpPr>
        <p:spPr>
          <a:xfrm>
            <a:off x="457200" y="3657600"/>
            <a:ext cx="6400800" cy="2438400"/>
          </a:xfrm>
        </p:spPr>
        <p:txBody>
          <a:bodyPr>
            <a:noAutofit/>
          </a:bodyPr>
          <a:lstStyle/>
          <a:p>
            <a:r>
              <a:rPr lang="en-US" sz="3600" b="1" dirty="0">
                <a:solidFill>
                  <a:schemeClr val="bg1"/>
                </a:solidFill>
                <a:latin typeface="Agency FB" panose="020B0503020202020204" pitchFamily="34" charset="0"/>
              </a:rPr>
              <a:t>“There is no fear in love. But perfect love drives out fear, because fear has to do with punishment. The one who fears is not made perfect in love.”  v. 19</a:t>
            </a:r>
            <a:endParaRPr lang="en-US" sz="3600" dirty="0">
              <a:solidFill>
                <a:schemeClr val="bg1"/>
              </a:solidFill>
              <a:latin typeface="Agency FB" panose="020B0503020202020204" pitchFamily="34" charset="0"/>
            </a:endParaRPr>
          </a:p>
          <a:p>
            <a:endParaRPr lang="en-US" sz="36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3726212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0"/>
            <a:ext cx="8153400" cy="6324600"/>
          </a:xfrm>
        </p:spPr>
        <p:txBody>
          <a:bodyPr>
            <a:normAutofit fontScale="90000"/>
          </a:bodyPr>
          <a:lstStyle/>
          <a:p>
            <a:r>
              <a:rPr lang="en-US" sz="5400" b="1" dirty="0">
                <a:solidFill>
                  <a:schemeClr val="bg1"/>
                </a:solidFill>
                <a:latin typeface="Agency FB" panose="020B0503020202020204" pitchFamily="34" charset="0"/>
              </a:rPr>
              <a:t>Agape </a:t>
            </a:r>
            <a:r>
              <a:rPr lang="en-US" sz="5400" b="1" dirty="0" smtClean="0">
                <a:solidFill>
                  <a:schemeClr val="bg1"/>
                </a:solidFill>
                <a:latin typeface="Agency FB" panose="020B0503020202020204" pitchFamily="34" charset="0"/>
              </a:rPr>
              <a:t>Love</a:t>
            </a:r>
            <a:br>
              <a:rPr lang="en-US" sz="5400" b="1" dirty="0" smtClean="0">
                <a:solidFill>
                  <a:schemeClr val="bg1"/>
                </a:solidFill>
                <a:latin typeface="Agency FB" panose="020B0503020202020204" pitchFamily="34" charset="0"/>
              </a:rPr>
            </a:br>
            <a:r>
              <a:rPr lang="en-US" sz="5400" b="1" dirty="0" smtClean="0">
                <a:solidFill>
                  <a:schemeClr val="bg1"/>
                </a:solidFill>
                <a:latin typeface="Agency FB" panose="020B0503020202020204" pitchFamily="34" charset="0"/>
              </a:rPr>
              <a:t>It is the </a:t>
            </a:r>
            <a:r>
              <a:rPr lang="en-US" sz="5400" b="1" i="1" dirty="0">
                <a:solidFill>
                  <a:schemeClr val="bg1"/>
                </a:solidFill>
                <a:latin typeface="Agency FB" panose="020B0503020202020204" pitchFamily="34" charset="0"/>
              </a:rPr>
              <a:t>willful</a:t>
            </a:r>
            <a:r>
              <a:rPr lang="en-US" sz="5400" b="1" dirty="0">
                <a:solidFill>
                  <a:schemeClr val="bg1"/>
                </a:solidFill>
                <a:latin typeface="Agency FB" panose="020B0503020202020204" pitchFamily="34" charset="0"/>
              </a:rPr>
              <a:t> decision to do what is in the best interest of the other</a:t>
            </a:r>
            <a:r>
              <a:rPr lang="en-US" sz="5400" b="1" dirty="0" smtClean="0">
                <a:solidFill>
                  <a:schemeClr val="bg1"/>
                </a:solidFill>
                <a:latin typeface="Agency FB" panose="020B0503020202020204" pitchFamily="34" charset="0"/>
              </a:rPr>
              <a:t>.</a:t>
            </a:r>
            <a:r>
              <a:rPr lang="en-US" sz="1400" b="1" dirty="0" smtClean="0">
                <a:solidFill>
                  <a:schemeClr val="bg1"/>
                </a:solidFill>
                <a:latin typeface="Agency FB" panose="020B0503020202020204" pitchFamily="34" charset="0"/>
              </a:rPr>
              <a:t/>
            </a:r>
            <a:br>
              <a:rPr lang="en-US" sz="1400" b="1" dirty="0" smtClean="0">
                <a:solidFill>
                  <a:schemeClr val="bg1"/>
                </a:solidFill>
                <a:latin typeface="Agency FB" panose="020B0503020202020204" pitchFamily="34" charset="0"/>
              </a:rPr>
            </a:br>
            <a:r>
              <a:rPr lang="en-US" dirty="0">
                <a:solidFill>
                  <a:schemeClr val="bg1"/>
                </a:solidFill>
                <a:latin typeface="Agency FB" panose="020B0503020202020204" pitchFamily="34" charset="0"/>
              </a:rPr>
              <a:t/>
            </a:r>
            <a:br>
              <a:rPr lang="en-US" dirty="0">
                <a:solidFill>
                  <a:schemeClr val="bg1"/>
                </a:solidFill>
                <a:latin typeface="Agency FB" panose="020B0503020202020204" pitchFamily="34" charset="0"/>
              </a:rPr>
            </a:br>
            <a:r>
              <a:rPr lang="en-US" sz="4000" b="1" dirty="0" smtClean="0">
                <a:solidFill>
                  <a:schemeClr val="bg1"/>
                </a:solidFill>
                <a:latin typeface="Agency FB" panose="020B0503020202020204" pitchFamily="34" charset="0"/>
              </a:rPr>
              <a:t>-</a:t>
            </a:r>
            <a:r>
              <a:rPr lang="en-US" sz="4000" b="1" dirty="0">
                <a:solidFill>
                  <a:schemeClr val="bg1"/>
                </a:solidFill>
                <a:latin typeface="Agency FB" panose="020B0503020202020204" pitchFamily="34" charset="0"/>
              </a:rPr>
              <a:t>not about feeling, but it is about caring</a:t>
            </a:r>
            <a:br>
              <a:rPr lang="en-US" sz="4000" b="1" dirty="0">
                <a:solidFill>
                  <a:schemeClr val="bg1"/>
                </a:solidFill>
                <a:latin typeface="Agency FB" panose="020B0503020202020204" pitchFamily="34" charset="0"/>
              </a:rPr>
            </a:br>
            <a:r>
              <a:rPr lang="en-US" sz="4000" b="1" dirty="0">
                <a:solidFill>
                  <a:schemeClr val="bg1"/>
                </a:solidFill>
                <a:latin typeface="Agency FB" panose="020B0503020202020204" pitchFamily="34" charset="0"/>
              </a:rPr>
              <a:t>-not about trusting, but it is about serving</a:t>
            </a:r>
            <a:br>
              <a:rPr lang="en-US" sz="4000" b="1" dirty="0">
                <a:solidFill>
                  <a:schemeClr val="bg1"/>
                </a:solidFill>
                <a:latin typeface="Agency FB" panose="020B0503020202020204" pitchFamily="34" charset="0"/>
              </a:rPr>
            </a:br>
            <a:r>
              <a:rPr lang="en-US" sz="4000" b="1" dirty="0">
                <a:solidFill>
                  <a:schemeClr val="bg1"/>
                </a:solidFill>
                <a:latin typeface="Agency FB" panose="020B0503020202020204" pitchFamily="34" charset="0"/>
              </a:rPr>
              <a:t>-not about being a doormat, but it is about </a:t>
            </a:r>
            <a:r>
              <a:rPr lang="en-US" sz="4000" b="1" dirty="0" smtClean="0">
                <a:solidFill>
                  <a:schemeClr val="bg1"/>
                </a:solidFill>
                <a:latin typeface="Agency FB" panose="020B0503020202020204" pitchFamily="34" charset="0"/>
              </a:rPr>
              <a:t>sacrifice</a:t>
            </a:r>
            <a:endParaRPr lang="en-US" sz="4000" b="1" dirty="0"/>
          </a:p>
        </p:txBody>
      </p:sp>
    </p:spTree>
    <p:extLst>
      <p:ext uri="{BB962C8B-B14F-4D97-AF65-F5344CB8AC3E}">
        <p14:creationId xmlns:p14="http://schemas.microsoft.com/office/powerpoint/2010/main" val="1668900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838200"/>
            <a:ext cx="7772400" cy="4343400"/>
          </a:xfrm>
        </p:spPr>
        <p:txBody>
          <a:bodyPr>
            <a:normAutofit fontScale="90000"/>
          </a:bodyPr>
          <a:lstStyle/>
          <a:p>
            <a:r>
              <a:rPr lang="en-US" sz="6000" b="1" dirty="0">
                <a:latin typeface="Agency FB" panose="020B0503020202020204" pitchFamily="34" charset="0"/>
              </a:rPr>
              <a:t>“</a:t>
            </a:r>
            <a:r>
              <a:rPr lang="en-US" sz="6000" b="1" dirty="0">
                <a:solidFill>
                  <a:schemeClr val="bg1"/>
                </a:solidFill>
                <a:latin typeface="Agency FB" panose="020B0503020202020204" pitchFamily="34" charset="0"/>
              </a:rPr>
              <a:t>Once you learn to give yourself to others as God gave himself to us, there is nothing to be afraid of anymore…”  </a:t>
            </a:r>
            <a:r>
              <a:rPr lang="en-US" b="1" dirty="0" smtClean="0">
                <a:solidFill>
                  <a:schemeClr val="bg1"/>
                </a:solidFill>
              </a:rPr>
              <a:t/>
            </a:r>
            <a:br>
              <a:rPr lang="en-US" b="1" dirty="0" smtClean="0">
                <a:solidFill>
                  <a:schemeClr val="bg1"/>
                </a:solidFill>
              </a:rPr>
            </a:br>
            <a:r>
              <a:rPr lang="en-US" b="1" dirty="0" smtClean="0">
                <a:solidFill>
                  <a:schemeClr val="bg1"/>
                </a:solidFill>
              </a:rPr>
              <a:t>Eugene </a:t>
            </a:r>
            <a:r>
              <a:rPr lang="en-US" b="1" dirty="0">
                <a:solidFill>
                  <a:schemeClr val="bg1"/>
                </a:solidFill>
              </a:rPr>
              <a:t>Peterson </a:t>
            </a:r>
            <a:r>
              <a:rPr lang="en-US" dirty="0"/>
              <a:t/>
            </a:r>
            <a:br>
              <a:rPr lang="en-US" dirty="0"/>
            </a:br>
            <a:endParaRPr lang="en-US" dirty="0"/>
          </a:p>
        </p:txBody>
      </p:sp>
    </p:spTree>
    <p:extLst>
      <p:ext uri="{BB962C8B-B14F-4D97-AF65-F5344CB8AC3E}">
        <p14:creationId xmlns:p14="http://schemas.microsoft.com/office/powerpoint/2010/main" val="2399217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262</Words>
  <Application>Microsoft Office PowerPoint</Application>
  <PresentationFormat>On-screen Show (4:3)</PresentationFormat>
  <Paragraphs>19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God Is Love </vt:lpstr>
      <vt:lpstr>God is Love and more of God is truly what the whole world needs! </vt:lpstr>
      <vt:lpstr>God’s Love opens our eyes – He loved us first… </vt:lpstr>
      <vt:lpstr>Faith is believing that a Loving and Holy God is watching over us.  </vt:lpstr>
      <vt:lpstr>God’s Love Is Incarnational</vt:lpstr>
      <vt:lpstr>Love Incarnate must be what the world sees in us so they can also see who our God is… a God of deep unmeasurable and unconditional love</vt:lpstr>
      <vt:lpstr>God’s Perfect Love Drives out Fear. </vt:lpstr>
      <vt:lpstr>Agape Love It is the willful decision to do what is in the best interest of the other.  -not about feeling, but it is about caring -not about trusting, but it is about serving -not about being a doormat, but it is about sacrifice</vt:lpstr>
      <vt:lpstr>“Once you learn to give yourself to others as God gave himself to us, there is nothing to be afraid of anymore…”   Eugene Peterson  </vt:lpstr>
      <vt:lpstr>God Is Love  “You, dear children, are from God  and have overcome them, because  the one who is in you is greater  than the one who is in the world.”  (John 4:4)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Is Love</dc:title>
  <dc:creator>Vince</dc:creator>
  <cp:lastModifiedBy>Vince</cp:lastModifiedBy>
  <cp:revision>3</cp:revision>
  <dcterms:created xsi:type="dcterms:W3CDTF">2016-10-02T10:22:38Z</dcterms:created>
  <dcterms:modified xsi:type="dcterms:W3CDTF">2016-10-02T11:50:48Z</dcterms:modified>
</cp:coreProperties>
</file>